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 id="2147483672" r:id="rId3"/>
  </p:sldMasterIdLst>
  <p:notesMasterIdLst>
    <p:notesMasterId r:id="rId50"/>
  </p:notesMasterIdLst>
  <p:sldIdLst>
    <p:sldId id="401" r:id="rId4"/>
    <p:sldId id="402" r:id="rId5"/>
    <p:sldId id="259" r:id="rId6"/>
    <p:sldId id="260" r:id="rId7"/>
    <p:sldId id="261" r:id="rId8"/>
    <p:sldId id="262" r:id="rId9"/>
    <p:sldId id="267" r:id="rId10"/>
    <p:sldId id="269" r:id="rId11"/>
    <p:sldId id="270" r:id="rId12"/>
    <p:sldId id="272" r:id="rId13"/>
    <p:sldId id="284" r:id="rId14"/>
    <p:sldId id="287" r:id="rId15"/>
    <p:sldId id="288" r:id="rId16"/>
    <p:sldId id="289" r:id="rId17"/>
    <p:sldId id="290" r:id="rId18"/>
    <p:sldId id="291" r:id="rId19"/>
    <p:sldId id="297" r:id="rId20"/>
    <p:sldId id="298" r:id="rId21"/>
    <p:sldId id="300" r:id="rId22"/>
    <p:sldId id="299" r:id="rId23"/>
    <p:sldId id="302" r:id="rId24"/>
    <p:sldId id="303" r:id="rId25"/>
    <p:sldId id="304" r:id="rId26"/>
    <p:sldId id="417" r:id="rId27"/>
    <p:sldId id="403" r:id="rId28"/>
    <p:sldId id="404" r:id="rId29"/>
    <p:sldId id="405" r:id="rId30"/>
    <p:sldId id="406" r:id="rId31"/>
    <p:sldId id="407" r:id="rId32"/>
    <p:sldId id="409" r:id="rId33"/>
    <p:sldId id="411" r:id="rId34"/>
    <p:sldId id="412" r:id="rId35"/>
    <p:sldId id="413" r:id="rId36"/>
    <p:sldId id="418" r:id="rId37"/>
    <p:sldId id="416" r:id="rId38"/>
    <p:sldId id="311" r:id="rId39"/>
    <p:sldId id="313" r:id="rId40"/>
    <p:sldId id="314" r:id="rId41"/>
    <p:sldId id="316" r:id="rId42"/>
    <p:sldId id="318" r:id="rId43"/>
    <p:sldId id="325" r:id="rId44"/>
    <p:sldId id="331" r:id="rId45"/>
    <p:sldId id="332" r:id="rId46"/>
    <p:sldId id="334" r:id="rId47"/>
    <p:sldId id="375" r:id="rId48"/>
    <p:sldId id="419" r:id="rId49"/>
  </p:sldIdLst>
  <p:sldSz cx="9144000" cy="5143500" type="screen16x9"/>
  <p:notesSz cx="6858000" cy="9144000"/>
  <p:embeddedFontLst>
    <p:embeddedFont>
      <p:font typeface="Cambria" panose="02040503050406030204" pitchFamily="18" charset="0"/>
      <p:regular r:id="rId51"/>
      <p:bold r:id="rId52"/>
      <p:italic r:id="rId53"/>
      <p:boldItalic r:id="rId54"/>
    </p:embeddedFont>
    <p:embeddedFont>
      <p:font typeface="Calibri" panose="020F0502020204030204" pitchFamily="34" charset="0"/>
      <p:regular r:id="rId55"/>
      <p:bold r:id="rId56"/>
      <p:italic r:id="rId57"/>
      <p:boldItalic r:id="rId58"/>
    </p:embeddedFont>
    <p:embeddedFont>
      <p:font typeface="Helvetica" panose="020B0604020202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09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F4008C2A-FE9D-445F-8A77-7EF9F6A8F792}">
  <a:tblStyle styleId="{F4008C2A-FE9D-445F-8A77-7EF9F6A8F792}"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22" y="46"/>
      </p:cViewPr>
      <p:guideLst>
        <p:guide orient="horz" pos="1620"/>
        <p:guide pos="2880"/>
      </p:guideLst>
    </p:cSldViewPr>
  </p:slideViewPr>
  <p:notesTextViewPr>
    <p:cViewPr>
      <p:scale>
        <a:sx n="1" d="1"/>
        <a:sy n="1" d="1"/>
      </p:scale>
      <p:origin x="0" y="0"/>
    </p:cViewPr>
  </p:notesTextViewPr>
  <p:sorterViewPr>
    <p:cViewPr varScale="1">
      <p:scale>
        <a:sx n="1" d="1"/>
        <a:sy n="1" d="1"/>
      </p:scale>
      <p:origin x="0" y="-647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6.fntdata"/><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9.fntdata"/><Relationship Id="rId67"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4.fntdata"/><Relationship Id="rId6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xfrm>
            <a:off x="3884613" y="8685446"/>
            <a:ext cx="2971800" cy="456961"/>
          </a:xfrm>
          <a:prstGeom prst="rect">
            <a:avLst/>
          </a:prstGeom>
          <a:noFill/>
        </p:spPr>
        <p:txBody>
          <a:bodyPr/>
          <a:lstStyle/>
          <a:p>
            <a:fld id="{F2497792-034D-44F0-B365-52A2E732736E}" type="slidenum">
              <a:rPr lang="ar-SA">
                <a:solidFill>
                  <a:prstClr val="black"/>
                </a:solidFill>
              </a:rPr>
              <a:pPr/>
              <a:t>1</a:t>
            </a:fld>
            <a:endParaRPr lang="en-US">
              <a:solidFill>
                <a:prstClr val="black"/>
              </a:solidFill>
            </a:endParaRPr>
          </a:p>
        </p:txBody>
      </p:sp>
      <p:sp>
        <p:nvSpPr>
          <p:cNvPr id="67586" name="Rectangle 7"/>
          <p:cNvSpPr txBox="1">
            <a:spLocks noGrp="1" noChangeArrowheads="1"/>
          </p:cNvSpPr>
          <p:nvPr/>
        </p:nvSpPr>
        <p:spPr bwMode="auto">
          <a:xfrm>
            <a:off x="3886200" y="8687039"/>
            <a:ext cx="2971800" cy="456962"/>
          </a:xfrm>
          <a:prstGeom prst="rect">
            <a:avLst/>
          </a:prstGeom>
          <a:noFill/>
          <a:ln w="9525">
            <a:noFill/>
            <a:miter lim="800000"/>
            <a:headEnd/>
            <a:tailEnd/>
          </a:ln>
        </p:spPr>
        <p:txBody>
          <a:bodyPr anchor="b"/>
          <a:lstStyle/>
          <a:p>
            <a:pPr algn="r" fontAlgn="base">
              <a:spcBef>
                <a:spcPct val="0"/>
              </a:spcBef>
              <a:spcAft>
                <a:spcPct val="0"/>
              </a:spcAft>
            </a:pPr>
            <a:fld id="{AC3760E9-8A1D-4714-9470-008E1375DA97}" type="slidenum">
              <a:rPr lang="ar-SA" sz="1200" kern="1200">
                <a:solidFill>
                  <a:prstClr val="black"/>
                </a:solidFill>
                <a:latin typeface="Times New Roman" pitchFamily="18" charset="0"/>
                <a:ea typeface="+mn-ea"/>
                <a:cs typeface="Arial" pitchFamily="34" charset="0"/>
              </a:rPr>
              <a:pPr algn="r" fontAlgn="base">
                <a:spcBef>
                  <a:spcPct val="0"/>
                </a:spcBef>
                <a:spcAft>
                  <a:spcPct val="0"/>
                </a:spcAft>
              </a:pPr>
              <a:t>1</a:t>
            </a:fld>
            <a:endParaRPr lang="en-US" sz="1200" kern="1200">
              <a:solidFill>
                <a:prstClr val="black"/>
              </a:solidFill>
              <a:latin typeface="Times New Roman" pitchFamily="18" charset="0"/>
              <a:ea typeface="+mn-ea"/>
              <a:cs typeface="Arial" pitchFamily="34" charset="0"/>
            </a:endParaRPr>
          </a:p>
        </p:txBody>
      </p:sp>
      <p:sp>
        <p:nvSpPr>
          <p:cNvPr id="67587" name="Slide Image Placeholder 1"/>
          <p:cNvSpPr>
            <a:spLocks noGrp="1" noRot="1" noChangeAspect="1" noTextEdit="1"/>
          </p:cNvSpPr>
          <p:nvPr>
            <p:ph type="sldImg"/>
          </p:nvPr>
        </p:nvSpPr>
        <p:spPr>
          <a:xfrm>
            <a:off x="382588" y="685800"/>
            <a:ext cx="6094412" cy="3429000"/>
          </a:xfrm>
          <a:ln/>
        </p:spPr>
      </p:sp>
      <p:sp>
        <p:nvSpPr>
          <p:cNvPr id="67588" name="Notes Placeholder 2"/>
          <p:cNvSpPr>
            <a:spLocks noGrp="1"/>
          </p:cNvSpPr>
          <p:nvPr>
            <p:ph type="body" idx="1"/>
          </p:nvPr>
        </p:nvSpPr>
        <p:spPr>
          <a:noFill/>
          <a:ln/>
        </p:spPr>
        <p:txBody>
          <a:bodyPr/>
          <a:lstStyle/>
          <a:p>
            <a:pPr eaLnBrk="1" hangingPunct="1"/>
            <a:endParaRPr lang="en-US"/>
          </a:p>
        </p:txBody>
      </p:sp>
      <p:sp>
        <p:nvSpPr>
          <p:cNvPr id="67589" name="Slide Number Placeholder 3"/>
          <p:cNvSpPr txBox="1">
            <a:spLocks noGrp="1"/>
          </p:cNvSpPr>
          <p:nvPr/>
        </p:nvSpPr>
        <p:spPr bwMode="auto">
          <a:xfrm>
            <a:off x="3886200" y="8687039"/>
            <a:ext cx="2971800" cy="456962"/>
          </a:xfrm>
          <a:prstGeom prst="rect">
            <a:avLst/>
          </a:prstGeom>
          <a:noFill/>
          <a:ln w="9525">
            <a:noFill/>
            <a:miter lim="800000"/>
            <a:headEnd/>
            <a:tailEnd/>
          </a:ln>
        </p:spPr>
        <p:txBody>
          <a:bodyPr anchor="b"/>
          <a:lstStyle/>
          <a:p>
            <a:pPr algn="r" fontAlgn="base">
              <a:spcBef>
                <a:spcPct val="0"/>
              </a:spcBef>
              <a:spcAft>
                <a:spcPct val="0"/>
              </a:spcAft>
            </a:pPr>
            <a:fld id="{4085DC5B-B61E-4232-9409-9D9E7D5CF153}" type="slidenum">
              <a:rPr lang="ar-SA" sz="1200" b="1" kern="1200">
                <a:solidFill>
                  <a:prstClr val="black"/>
                </a:solidFill>
                <a:latin typeface="Times New Roman" pitchFamily="18" charset="0"/>
                <a:ea typeface="+mn-ea"/>
                <a:cs typeface="Arial" pitchFamily="34" charset="0"/>
              </a:rPr>
              <a:pPr algn="r" fontAlgn="base">
                <a:spcBef>
                  <a:spcPct val="0"/>
                </a:spcBef>
                <a:spcAft>
                  <a:spcPct val="0"/>
                </a:spcAft>
              </a:pPr>
              <a:t>1</a:t>
            </a:fld>
            <a:endParaRPr lang="en-US" sz="1200" b="1" kern="1200">
              <a:solidFill>
                <a:prstClr val="black"/>
              </a:solidFill>
              <a:latin typeface="Times New Roman" pitchFamily="18" charset="0"/>
              <a:ea typeface="+mn-ea"/>
              <a:cs typeface="Arial" pitchFamily="34" charset="0"/>
            </a:endParaRPr>
          </a:p>
        </p:txBody>
      </p:sp>
    </p:spTree>
    <p:extLst>
      <p:ext uri="{BB962C8B-B14F-4D97-AF65-F5344CB8AC3E}">
        <p14:creationId xmlns:p14="http://schemas.microsoft.com/office/powerpoint/2010/main" val="12524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 name="Shape 4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Step through this somewhat slowly since we don’t foreshadow it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6" name="Shape 4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1" name="Shape 5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5" name="Shape 5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6" name="Shape 5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3" name="Shape 5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Shape 5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0" name="Shape 5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solidFill>
                  <a:schemeClr val="dk1"/>
                </a:solidFill>
              </a:rPr>
              <a:t>Because of this, we need to choose our policy learning algorithm carefully. We use the Kalman Temporal Differences Q Learning algorithm for this, as it allows us to effectively learn a policy in a non-stationary environment, from dialogs collected offline. This allows us to obtain training dialogs in batches via crowdsourcing </a:t>
            </a:r>
          </a:p>
        </p:txBody>
      </p:sp>
    </p:spTree>
    <p:extLst>
      <p:ext uri="{BB962C8B-B14F-4D97-AF65-F5344CB8AC3E}">
        <p14:creationId xmlns:p14="http://schemas.microsoft.com/office/powerpoint/2010/main" val="2784030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Just like with the parser, we would like our policy also to adapt continuously based on interactions with users. For this, we turn to Reinforcement Learning. Specifically, the model we use is called a Partially Observable Markov Decision Process or POMDP. There is an agent interacting with an environment. At time t, the agent is in state s_t, but this is hidden from it. What it receives is a noisy version of s_t, called the observation o_t. Based on observations, the agent maintains a probability distribution over all states it could be in at time t, called the belief b_t. Based on b_t, the agent takes an action a_t, which causes it to transition to state s_{t+1}</a:t>
            </a:r>
          </a:p>
          <a:p>
            <a:pPr lvl="0">
              <a:spcBef>
                <a:spcPts val="0"/>
              </a:spcBef>
              <a:buNone/>
            </a:pPr>
            <a:endParaRPr/>
          </a:p>
        </p:txBody>
      </p:sp>
    </p:spTree>
    <p:extLst>
      <p:ext uri="{BB962C8B-B14F-4D97-AF65-F5344CB8AC3E}">
        <p14:creationId xmlns:p14="http://schemas.microsoft.com/office/powerpoint/2010/main" val="2162300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1224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1434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92233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solidFill>
                  <a:schemeClr val="dk1"/>
                </a:solidFill>
              </a:rPr>
              <a:t>Because of this, we need to choose our policy learning algorithm carefully. We use the Kalman Temporal Differences Q Learning algorithm for this, as it allows us to effectively learn a policy in a non-stationary environment, from dialogs collected offline. This allows us to obtain training dialogs in batches via crowdsourcing </a:t>
            </a:r>
          </a:p>
        </p:txBody>
      </p:sp>
    </p:spTree>
    <p:extLst>
      <p:ext uri="{BB962C8B-B14F-4D97-AF65-F5344CB8AC3E}">
        <p14:creationId xmlns:p14="http://schemas.microsoft.com/office/powerpoint/2010/main" val="189696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14720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7" name="Shape 3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81879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0" name="Shape 4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050813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7" name="Shape 4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10000"/>
              <a:buFont typeface="Arial"/>
              <a:buNone/>
            </a:pPr>
            <a:r>
              <a:rPr lang="en">
                <a:solidFill>
                  <a:schemeClr val="dk1"/>
                </a:solidFill>
              </a:rPr>
              <a:t>We compared 4 systems - only parser learning, only dialog learning and two settings with both parser and dialog learning. The “batchwise” setting is where both components are updated after each batch of dialogs. In the “full” setting, we collect all 4 training batches at once with the initial components and perform one update using all these dialogues before testing. We can see that parse</a:t>
            </a:r>
            <a:r>
              <a:rPr lang="en" sz="1000">
                <a:solidFill>
                  <a:srgbClr val="38761D"/>
                </a:solidFill>
              </a:rPr>
              <a:t>75</a:t>
            </a:r>
          </a:p>
          <a:p>
            <a:pPr lvl="0">
              <a:spcBef>
                <a:spcPts val="0"/>
              </a:spcBef>
              <a:buClr>
                <a:schemeClr val="dk1"/>
              </a:buClr>
              <a:buSzPct val="100000"/>
              <a:buFont typeface="Arial"/>
              <a:buNone/>
            </a:pPr>
            <a:r>
              <a:rPr lang="en">
                <a:solidFill>
                  <a:schemeClr val="dk1"/>
                </a:solidFill>
              </a:rPr>
              <a:t>r learning contributes much more towards dialog success but dialog policy learning is more effective at reducing the dialog length.  We also see that training both components is more useful, if done in a batchwise manner. The poor performance of the “full” setting is indicative of the fact that the effect of a non stationary environment is non-trivial. </a:t>
            </a:r>
          </a:p>
        </p:txBody>
      </p:sp>
    </p:spTree>
    <p:extLst>
      <p:ext uri="{BB962C8B-B14F-4D97-AF65-F5344CB8AC3E}">
        <p14:creationId xmlns:p14="http://schemas.microsoft.com/office/powerpoint/2010/main" val="2398934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0" name="Shape 4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10000"/>
              <a:buFont typeface="Arial"/>
              <a:buNone/>
            </a:pPr>
            <a:r>
              <a:rPr lang="en">
                <a:solidFill>
                  <a:schemeClr val="dk1"/>
                </a:solidFill>
              </a:rPr>
              <a:t>We compared 4 systems - only parser learning, only dialog learning and two settings with both parser and dialog learning. The “batchwise” setting is where both components are updated after each batch of dialogs. In the “full” setting, we collect all 4 training batches at once with the initial components and perform one update using all these dialogues before testing. We can see that parse</a:t>
            </a:r>
            <a:r>
              <a:rPr lang="en" sz="1000">
                <a:solidFill>
                  <a:srgbClr val="38761D"/>
                </a:solidFill>
              </a:rPr>
              <a:t>75</a:t>
            </a:r>
          </a:p>
          <a:p>
            <a:pPr lvl="0" rtl="0">
              <a:spcBef>
                <a:spcPts val="0"/>
              </a:spcBef>
              <a:buClr>
                <a:schemeClr val="dk1"/>
              </a:buClr>
              <a:buSzPct val="100000"/>
              <a:buFont typeface="Arial"/>
              <a:buNone/>
            </a:pPr>
            <a:r>
              <a:rPr lang="en">
                <a:solidFill>
                  <a:schemeClr val="dk1"/>
                </a:solidFill>
              </a:rPr>
              <a:t>r learning contributes much more towards dialog success but dialog policy learning is more effective at reducing the dialog length.  We also see that training both components is more useful, if done in a batchwise manner. The poor performance of the “full” setting is indicative of the fact that the effect of a non stationary environment is non-trivial. </a:t>
            </a:r>
          </a:p>
        </p:txBody>
      </p:sp>
    </p:spTree>
    <p:extLst>
      <p:ext uri="{BB962C8B-B14F-4D97-AF65-F5344CB8AC3E}">
        <p14:creationId xmlns:p14="http://schemas.microsoft.com/office/powerpoint/2010/main" val="1858702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5" name="Shape 4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Survey responses were on a 0-4 Likert scale. </a:t>
            </a:r>
            <a:r>
              <a:rPr lang="en">
                <a:solidFill>
                  <a:schemeClr val="dk1"/>
                </a:solidFill>
              </a:rPr>
              <a:t>Again we see that performing both parser and dialog policy learning results in better scores, but the “full” system is not always better than the “batchwise” system. </a:t>
            </a:r>
          </a:p>
        </p:txBody>
      </p:sp>
    </p:spTree>
    <p:extLst>
      <p:ext uri="{BB962C8B-B14F-4D97-AF65-F5344CB8AC3E}">
        <p14:creationId xmlns:p14="http://schemas.microsoft.com/office/powerpoint/2010/main" val="3874377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Shape 6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8" name="Shape 6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0" name="Shape 6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7" name="Shape 6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9" name="Shape 6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1" name="Shape 7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4" name="Shape 7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4" name="Shape 8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1" name="Shape 8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Shape 8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7" name="Shape 8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Shape 1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3" name="Shape 14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Remember that “Alice’s office” is world knowledge but that a space being an “office” can be considered perceptual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Remember to say out loud that “bob” is “the chair”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fld id="{F95351A7-4134-4082-A0E9-6341CDB86050}" type="slidenum">
              <a:rPr lang="ar-SA">
                <a:solidFill>
                  <a:srgbClr val="000000"/>
                </a:solidFill>
              </a:rPr>
              <a:pPr/>
              <a:t>‹#›</a:t>
            </a:fld>
            <a:endParaRPr lang="en-US">
              <a:solidFill>
                <a:srgbClr val="000000"/>
              </a:solidFill>
              <a:latin typeface="Times New Roman" pitchFamily="18" charset="0"/>
            </a:endParaRPr>
          </a:p>
        </p:txBody>
      </p:sp>
      <p:sp>
        <p:nvSpPr>
          <p:cNvPr id="6" name="Footer Placeholder 5"/>
          <p:cNvSpPr>
            <a:spLocks noGrp="1"/>
          </p:cNvSpPr>
          <p:nvPr>
            <p:ph type="ftr" sz="quarter" idx="12"/>
          </p:nvPr>
        </p:nvSpPr>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fld id="{C00908E0-2CD8-43DB-8F16-1B583539CFFD}" type="slidenum">
              <a:rPr lang="ar-SA">
                <a:solidFill>
                  <a:srgbClr val="000000"/>
                </a:solidFill>
              </a:rPr>
              <a:pPr/>
              <a:t>‹#›</a:t>
            </a:fld>
            <a:endParaRPr lang="en-US">
              <a:solidFill>
                <a:srgbClr val="000000"/>
              </a:solidFill>
              <a:latin typeface="Times New Roman" pitchFamily="18" charset="0"/>
            </a:endParaRPr>
          </a:p>
        </p:txBody>
      </p:sp>
      <p:sp>
        <p:nvSpPr>
          <p:cNvPr id="6" name="Footer Placeholder 5"/>
          <p:cNvSpPr>
            <a:spLocks noGrp="1"/>
          </p:cNvSpPr>
          <p:nvPr>
            <p:ph type="ftr" sz="quarter" idx="12"/>
          </p:nvPr>
        </p:nvSpPr>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fld id="{B3682176-1801-4022-B1F4-F682DE90B0C9}" type="slidenum">
              <a:rPr lang="ar-SA">
                <a:solidFill>
                  <a:srgbClr val="000000"/>
                </a:solidFill>
              </a:rPr>
              <a:pPr/>
              <a:t>‹#›</a:t>
            </a:fld>
            <a:endParaRPr lang="en-US">
              <a:solidFill>
                <a:srgbClr val="000000"/>
              </a:solidFill>
              <a:latin typeface="Times New Roman" pitchFamily="18" charset="0"/>
            </a:endParaRPr>
          </a:p>
        </p:txBody>
      </p:sp>
      <p:sp>
        <p:nvSpPr>
          <p:cNvPr id="6" name="Footer Placeholder 5"/>
          <p:cNvSpPr>
            <a:spLocks noGrp="1"/>
          </p:cNvSpPr>
          <p:nvPr>
            <p:ph type="ftr" sz="quarter" idx="12"/>
          </p:nvPr>
        </p:nvSpPr>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028700"/>
            <a:ext cx="3810000" cy="35159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28700"/>
            <a:ext cx="3810000" cy="35159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fld id="{D52B1129-5BE8-46F7-A0DC-BBAB5D892F40}" type="slidenum">
              <a:rPr lang="ar-SA">
                <a:solidFill>
                  <a:srgbClr val="000000"/>
                </a:solidFill>
              </a:rPr>
              <a:pPr/>
              <a:t>‹#›</a:t>
            </a:fld>
            <a:endParaRPr lang="en-US">
              <a:solidFill>
                <a:srgbClr val="000000"/>
              </a:solidFill>
              <a:latin typeface="Times New Roman" pitchFamily="18" charset="0"/>
            </a:endParaRPr>
          </a:p>
        </p:txBody>
      </p:sp>
      <p:sp>
        <p:nvSpPr>
          <p:cNvPr id="7" name="Footer Placeholder 6"/>
          <p:cNvSpPr>
            <a:spLocks noGrp="1"/>
          </p:cNvSpPr>
          <p:nvPr>
            <p:ph type="ftr" sz="quarter" idx="12"/>
          </p:nvPr>
        </p:nvSpPr>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Slide Number Placeholder 7"/>
          <p:cNvSpPr>
            <a:spLocks noGrp="1"/>
          </p:cNvSpPr>
          <p:nvPr>
            <p:ph type="sldNum" sz="quarter" idx="11"/>
          </p:nvPr>
        </p:nvSpPr>
        <p:spPr/>
        <p:txBody>
          <a:bodyPr/>
          <a:lstStyle>
            <a:lvl1pPr>
              <a:defRPr/>
            </a:lvl1pPr>
          </a:lstStyle>
          <a:p>
            <a:fld id="{4B7AAE7A-3133-4DDC-9749-60D20543CA89}" type="slidenum">
              <a:rPr lang="ar-SA">
                <a:solidFill>
                  <a:srgbClr val="000000"/>
                </a:solidFill>
              </a:rPr>
              <a:pPr/>
              <a:t>‹#›</a:t>
            </a:fld>
            <a:endParaRPr lang="en-US">
              <a:solidFill>
                <a:srgbClr val="000000"/>
              </a:solidFill>
              <a:latin typeface="Times New Roman" pitchFamily="18" charset="0"/>
            </a:endParaRPr>
          </a:p>
        </p:txBody>
      </p:sp>
      <p:sp>
        <p:nvSpPr>
          <p:cNvPr id="9" name="Footer Placeholder 8"/>
          <p:cNvSpPr>
            <a:spLocks noGrp="1"/>
          </p:cNvSpPr>
          <p:nvPr>
            <p:ph type="ftr" sz="quarter" idx="12"/>
          </p:nvPr>
        </p:nvSpPr>
        <p:spPr/>
        <p:txBody>
          <a:bodyPr/>
          <a:lstStyle>
            <a:lvl1pPr>
              <a:defRPr/>
            </a:lvl1pPr>
          </a:lstStyle>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Slide Number Placeholder 3"/>
          <p:cNvSpPr>
            <a:spLocks noGrp="1"/>
          </p:cNvSpPr>
          <p:nvPr>
            <p:ph type="sldNum" sz="quarter" idx="11"/>
          </p:nvPr>
        </p:nvSpPr>
        <p:spPr/>
        <p:txBody>
          <a:bodyPr/>
          <a:lstStyle>
            <a:lvl1pPr>
              <a:defRPr/>
            </a:lvl1pPr>
          </a:lstStyle>
          <a:p>
            <a:fld id="{A489AD03-C3A6-4E35-A7D9-CF24BEE8E6A1}" type="slidenum">
              <a:rPr lang="ar-SA">
                <a:solidFill>
                  <a:srgbClr val="000000"/>
                </a:solidFill>
              </a:rPr>
              <a:pPr/>
              <a:t>‹#›</a:t>
            </a:fld>
            <a:endParaRPr lang="en-US">
              <a:solidFill>
                <a:srgbClr val="000000"/>
              </a:solidFill>
              <a:latin typeface="Times New Roman" pitchFamily="18" charset="0"/>
            </a:endParaRPr>
          </a:p>
        </p:txBody>
      </p:sp>
      <p:sp>
        <p:nvSpPr>
          <p:cNvPr id="5" name="Footer Placeholder 4"/>
          <p:cNvSpPr>
            <a:spLocks noGrp="1"/>
          </p:cNvSpPr>
          <p:nvPr>
            <p:ph type="ftr" sz="quarter" idx="12"/>
          </p:nvPr>
        </p:nvSpPr>
        <p:spPr/>
        <p:txBody>
          <a:bodyPr/>
          <a:lstStyle>
            <a:lvl1pPr>
              <a:defRPr/>
            </a:lvl1pPr>
          </a:lstStyle>
          <a:p>
            <a:pPr>
              <a:defRPr/>
            </a:pP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Slide Number Placeholder 2"/>
          <p:cNvSpPr>
            <a:spLocks noGrp="1"/>
          </p:cNvSpPr>
          <p:nvPr>
            <p:ph type="sldNum" sz="quarter" idx="11"/>
          </p:nvPr>
        </p:nvSpPr>
        <p:spPr/>
        <p:txBody>
          <a:bodyPr/>
          <a:lstStyle>
            <a:lvl1pPr>
              <a:defRPr/>
            </a:lvl1pPr>
          </a:lstStyle>
          <a:p>
            <a:fld id="{D10C8CDA-A774-4B6D-8119-F8CBA064DEA5}" type="slidenum">
              <a:rPr lang="ar-SA">
                <a:solidFill>
                  <a:srgbClr val="000000"/>
                </a:solidFill>
              </a:rPr>
              <a:pPr/>
              <a:t>‹#›</a:t>
            </a:fld>
            <a:endParaRPr lang="en-US">
              <a:solidFill>
                <a:srgbClr val="000000"/>
              </a:solidFill>
              <a:latin typeface="Times New Roman" pitchFamily="18" charset="0"/>
            </a:endParaRPr>
          </a:p>
        </p:txBody>
      </p:sp>
      <p:sp>
        <p:nvSpPr>
          <p:cNvPr id="4" name="Footer Placeholder 3"/>
          <p:cNvSpPr>
            <a:spLocks noGrp="1"/>
          </p:cNvSpPr>
          <p:nvPr>
            <p:ph type="ftr" sz="quarter" idx="12"/>
          </p:nvPr>
        </p:nvSpPr>
        <p:spPr/>
        <p:txBody>
          <a:bodyPr/>
          <a:lstStyle>
            <a:lvl1pPr>
              <a:defRPr/>
            </a:lvl1pPr>
          </a:lstStyle>
          <a:p>
            <a:pPr>
              <a:defRPr/>
            </a:pP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fld id="{B8342714-2CD5-4A89-98B7-75890A950192}" type="slidenum">
              <a:rPr lang="ar-SA">
                <a:solidFill>
                  <a:srgbClr val="000000"/>
                </a:solidFill>
              </a:rPr>
              <a:pPr/>
              <a:t>‹#›</a:t>
            </a:fld>
            <a:endParaRPr lang="en-US">
              <a:solidFill>
                <a:srgbClr val="000000"/>
              </a:solidFill>
              <a:latin typeface="Times New Roman" pitchFamily="18" charset="0"/>
            </a:endParaRPr>
          </a:p>
        </p:txBody>
      </p:sp>
      <p:sp>
        <p:nvSpPr>
          <p:cNvPr id="7" name="Footer Placeholder 6"/>
          <p:cNvSpPr>
            <a:spLocks noGrp="1"/>
          </p:cNvSpPr>
          <p:nvPr>
            <p:ph type="ftr" sz="quarter" idx="12"/>
          </p:nvPr>
        </p:nvSpPr>
        <p:spPr/>
        <p:txBody>
          <a:bodyPr/>
          <a:lstStyle>
            <a:lvl1pPr>
              <a:defRPr/>
            </a:lvl1pPr>
          </a:lstStyle>
          <a:p>
            <a:pPr>
              <a:defRPr/>
            </a:pP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1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fld id="{3432229D-5558-4ECC-9BEC-F759E6044270}" type="slidenum">
              <a:rPr lang="ar-SA">
                <a:solidFill>
                  <a:srgbClr val="000000"/>
                </a:solidFill>
              </a:rPr>
              <a:pPr/>
              <a:t>‹#›</a:t>
            </a:fld>
            <a:endParaRPr lang="en-US">
              <a:solidFill>
                <a:srgbClr val="000000"/>
              </a:solidFill>
              <a:latin typeface="Times New Roman" pitchFamily="18" charset="0"/>
            </a:endParaRPr>
          </a:p>
        </p:txBody>
      </p:sp>
      <p:sp>
        <p:nvSpPr>
          <p:cNvPr id="7" name="Footer Placeholder 6"/>
          <p:cNvSpPr>
            <a:spLocks noGrp="1"/>
          </p:cNvSpPr>
          <p:nvPr>
            <p:ph type="ftr" sz="quarter" idx="12"/>
          </p:nvPr>
        </p:nvSpPr>
        <p:spPr/>
        <p:txBody>
          <a:bodyPr/>
          <a:lstStyle>
            <a:lvl1pPr>
              <a:defRPr/>
            </a:lvl1pPr>
          </a:lstStyle>
          <a:p>
            <a:pPr>
              <a:defRPr/>
            </a:pP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fld id="{8512B38A-5389-40C0-A815-F5D581C54AF0}" type="slidenum">
              <a:rPr lang="ar-SA">
                <a:solidFill>
                  <a:srgbClr val="000000"/>
                </a:solidFill>
              </a:rPr>
              <a:pPr/>
              <a:t>‹#›</a:t>
            </a:fld>
            <a:endParaRPr lang="en-US">
              <a:solidFill>
                <a:srgbClr val="000000"/>
              </a:solidFill>
              <a:latin typeface="Times New Roman" pitchFamily="18" charset="0"/>
            </a:endParaRPr>
          </a:p>
        </p:txBody>
      </p:sp>
      <p:sp>
        <p:nvSpPr>
          <p:cNvPr id="6" name="Footer Placeholder 5"/>
          <p:cNvSpPr>
            <a:spLocks noGrp="1"/>
          </p:cNvSpPr>
          <p:nvPr>
            <p:ph type="ftr" sz="quarter" idx="12"/>
          </p:nvPr>
        </p:nvSpPr>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71450"/>
            <a:ext cx="1943100" cy="437316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71450"/>
            <a:ext cx="5676900" cy="43731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fld id="{19A6DA5F-8C4F-4F63-A72F-A6CF182057EB}" type="slidenum">
              <a:rPr lang="ar-SA">
                <a:solidFill>
                  <a:srgbClr val="000000"/>
                </a:solidFill>
              </a:rPr>
              <a:pPr/>
              <a:t>‹#›</a:t>
            </a:fld>
            <a:endParaRPr lang="en-US">
              <a:solidFill>
                <a:srgbClr val="000000"/>
              </a:solidFill>
              <a:latin typeface="Times New Roman" pitchFamily="18" charset="0"/>
            </a:endParaRPr>
          </a:p>
        </p:txBody>
      </p:sp>
      <p:sp>
        <p:nvSpPr>
          <p:cNvPr id="6" name="Footer Placeholder 5"/>
          <p:cNvSpPr>
            <a:spLocks noGrp="1"/>
          </p:cNvSpPr>
          <p:nvPr>
            <p:ph type="ftr" sz="quarter" idx="12"/>
          </p:nvPr>
        </p:nvSpPr>
        <p:spPr/>
        <p:txBody>
          <a:bodyPr/>
          <a:lstStyle>
            <a:lvl1pPr>
              <a:defRPr/>
            </a:lvl1pPr>
          </a:lstStyle>
          <a:p>
            <a:pPr>
              <a:defRPr/>
            </a:pP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685800" y="1597818"/>
            <a:ext cx="7772400" cy="1102500"/>
          </a:xfrm>
          <a:prstGeom prst="rect">
            <a:avLst/>
          </a:prstGeom>
          <a:noFill/>
          <a:ln>
            <a:noFill/>
          </a:ln>
        </p:spPr>
        <p:txBody>
          <a:bodyPr lIns="91425" tIns="91425" rIns="91425" bIns="91425" anchor="ctr" anchorCtr="0"/>
          <a:lstStyle>
            <a:lvl1pPr marL="0" marR="0" lvl="0" indent="0" algn="ctr" rtl="0">
              <a:spcBef>
                <a:spcPts val="0"/>
              </a:spcBef>
              <a:buClr>
                <a:srgbClr val="3F3F3F"/>
              </a:buClr>
              <a:buFont typeface="Cambria"/>
              <a:buNone/>
              <a:defRPr sz="4400" b="0" i="0" u="none" strike="noStrike" cap="none">
                <a:solidFill>
                  <a:srgbClr val="3F3F3F"/>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subTitle" idx="1"/>
          </p:nvPr>
        </p:nvSpPr>
        <p:spPr>
          <a:xfrm>
            <a:off x="1371600" y="2914650"/>
            <a:ext cx="6400800" cy="1314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Cambria"/>
              <a:buNone/>
              <a:defRPr sz="3200" b="0" i="0" u="none" strike="noStrike" cap="none">
                <a:solidFill>
                  <a:srgbClr val="888888"/>
                </a:solidFill>
                <a:latin typeface="Cambria"/>
                <a:ea typeface="Cambria"/>
                <a:cs typeface="Cambria"/>
                <a:sym typeface="Cambria"/>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983969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777477"/>
            <a:ext cx="8229600" cy="857400"/>
          </a:xfrm>
          <a:prstGeom prst="rect">
            <a:avLst/>
          </a:prstGeom>
          <a:noFill/>
          <a:ln>
            <a:noFill/>
          </a:ln>
        </p:spPr>
        <p:txBody>
          <a:bodyPr lIns="91425" tIns="91425" rIns="91425" bIns="91425" anchor="ctr" anchorCtr="0"/>
          <a:lstStyle>
            <a:lvl1pPr marL="0" marR="0" lvl="0" indent="0" algn="ctr" rtl="0">
              <a:spcBef>
                <a:spcPts val="0"/>
              </a:spcBef>
              <a:buClr>
                <a:srgbClr val="3F3F3F"/>
              </a:buClr>
              <a:buFont typeface="Cambria"/>
              <a:buNone/>
              <a:defRPr sz="4400" b="0" i="0" u="none" strike="noStrike" cap="none">
                <a:solidFill>
                  <a:srgbClr val="3F3F3F"/>
                </a:solidFill>
                <a:latin typeface="Cambria"/>
                <a:ea typeface="Cambria"/>
                <a:cs typeface="Cambria"/>
                <a:sym typeface="Cambria"/>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1771650"/>
            <a:ext cx="8229600" cy="2914800"/>
          </a:xfrm>
          <a:prstGeom prst="rect">
            <a:avLst/>
          </a:prstGeom>
          <a:noFill/>
          <a:ln>
            <a:noFill/>
          </a:ln>
        </p:spPr>
        <p:txBody>
          <a:bodyPr lIns="91425" tIns="91425" rIns="91425" bIns="91425" anchor="t" anchorCtr="0"/>
          <a:lstStyle>
            <a:lvl1pPr marL="342900" marR="0" lvl="0" indent="-139700" algn="l" rtl="0">
              <a:spcBef>
                <a:spcPts val="640"/>
              </a:spcBef>
              <a:buClr>
                <a:srgbClr val="3F3F3F"/>
              </a:buClr>
              <a:buSzPct val="100000"/>
              <a:buFont typeface="Cambria"/>
              <a:buChar char="•"/>
              <a:defRPr sz="3200" b="0" i="0" u="none" strike="noStrike" cap="none">
                <a:solidFill>
                  <a:srgbClr val="3F3F3F"/>
                </a:solidFill>
                <a:latin typeface="Cambria"/>
                <a:ea typeface="Cambria"/>
                <a:cs typeface="Cambria"/>
                <a:sym typeface="Cambria"/>
              </a:defRPr>
            </a:lvl1pPr>
            <a:lvl2pPr marL="742950" marR="0" lvl="1" indent="-107950" algn="l" rtl="0">
              <a:spcBef>
                <a:spcPts val="560"/>
              </a:spcBef>
              <a:buClr>
                <a:srgbClr val="3F3F3F"/>
              </a:buClr>
              <a:buSzPct val="100000"/>
              <a:buFont typeface="Cambria"/>
              <a:buChar char="–"/>
              <a:defRPr sz="2800" b="0" i="0" u="none" strike="noStrike" cap="none">
                <a:solidFill>
                  <a:srgbClr val="3F3F3F"/>
                </a:solidFill>
                <a:latin typeface="Cambria"/>
                <a:ea typeface="Cambria"/>
                <a:cs typeface="Cambria"/>
                <a:sym typeface="Cambria"/>
              </a:defRPr>
            </a:lvl2pPr>
            <a:lvl3pPr marL="1143000" marR="0" lvl="2" indent="-76200" algn="l" rtl="0">
              <a:spcBef>
                <a:spcPts val="480"/>
              </a:spcBef>
              <a:buClr>
                <a:srgbClr val="3F3F3F"/>
              </a:buClr>
              <a:buSzPct val="100000"/>
              <a:buFont typeface="Cambria"/>
              <a:buChar char="•"/>
              <a:defRPr sz="2400" b="0" i="0" u="none" strike="noStrike" cap="none">
                <a:solidFill>
                  <a:srgbClr val="3F3F3F"/>
                </a:solidFill>
                <a:latin typeface="Cambria"/>
                <a:ea typeface="Cambria"/>
                <a:cs typeface="Cambria"/>
                <a:sym typeface="Cambria"/>
              </a:defRPr>
            </a:lvl3pPr>
            <a:lvl4pPr marL="1600200" marR="0" lvl="3" indent="-101600" algn="l" rtl="0">
              <a:spcBef>
                <a:spcPts val="400"/>
              </a:spcBef>
              <a:buClr>
                <a:srgbClr val="3F3F3F"/>
              </a:buClr>
              <a:buSzPct val="100000"/>
              <a:buFont typeface="Cambria"/>
              <a:buChar char="–"/>
              <a:defRPr sz="2000" b="0" i="0" u="none" strike="noStrike" cap="none">
                <a:solidFill>
                  <a:srgbClr val="3F3F3F"/>
                </a:solidFill>
                <a:latin typeface="Cambria"/>
                <a:ea typeface="Cambria"/>
                <a:cs typeface="Cambria"/>
                <a:sym typeface="Cambria"/>
              </a:defRPr>
            </a:lvl4pPr>
            <a:lvl5pPr marL="2057400" marR="0" lvl="4" indent="-101600" algn="l" rtl="0">
              <a:spcBef>
                <a:spcPts val="400"/>
              </a:spcBef>
              <a:buClr>
                <a:srgbClr val="3F3F3F"/>
              </a:buClr>
              <a:buSzPct val="100000"/>
              <a:buFont typeface="Cambria"/>
              <a:buChar char="»"/>
              <a:defRPr sz="2000" b="0" i="0" u="none" strike="noStrike" cap="none">
                <a:solidFill>
                  <a:srgbClr val="3F3F3F"/>
                </a:solidFill>
                <a:latin typeface="Cambria"/>
                <a:ea typeface="Cambria"/>
                <a:cs typeface="Cambria"/>
                <a:sym typeface="Cambria"/>
              </a:defRPr>
            </a:lvl5pPr>
            <a:lvl6pPr marL="2514600" marR="0" lvl="5" indent="-101600" algn="l" rtl="0">
              <a:spcBef>
                <a:spcPts val="400"/>
              </a:spcBef>
              <a:buClr>
                <a:schemeClr val="dk1"/>
              </a:buClr>
              <a:buSzPct val="100000"/>
              <a:buFont typeface="Cambria"/>
              <a:buChar char="•"/>
              <a:defRPr sz="2000" b="0" i="0" u="none" strike="noStrike" cap="none">
                <a:solidFill>
                  <a:schemeClr val="dk1"/>
                </a:solidFill>
                <a:latin typeface="Cambria"/>
                <a:ea typeface="Cambria"/>
                <a:cs typeface="Cambria"/>
                <a:sym typeface="Cambria"/>
              </a:defRPr>
            </a:lvl6pPr>
            <a:lvl7pPr marL="2971800" marR="0" lvl="6" indent="-101600" algn="l" rtl="0">
              <a:spcBef>
                <a:spcPts val="400"/>
              </a:spcBef>
              <a:buClr>
                <a:schemeClr val="dk1"/>
              </a:buClr>
              <a:buSzPct val="100000"/>
              <a:buFont typeface="Cambria"/>
              <a:buChar char="•"/>
              <a:defRPr sz="2000" b="0" i="0" u="none" strike="noStrike" cap="none">
                <a:solidFill>
                  <a:schemeClr val="dk1"/>
                </a:solidFill>
                <a:latin typeface="Cambria"/>
                <a:ea typeface="Cambria"/>
                <a:cs typeface="Cambria"/>
                <a:sym typeface="Cambria"/>
              </a:defRPr>
            </a:lvl7pPr>
            <a:lvl8pPr marL="3429000" marR="0" lvl="7" indent="-101600" algn="l" rtl="0">
              <a:spcBef>
                <a:spcPts val="400"/>
              </a:spcBef>
              <a:buClr>
                <a:schemeClr val="dk1"/>
              </a:buClr>
              <a:buSzPct val="100000"/>
              <a:buFont typeface="Cambria"/>
              <a:buChar char="•"/>
              <a:defRPr sz="2000" b="0" i="0" u="none" strike="noStrike" cap="none">
                <a:solidFill>
                  <a:schemeClr val="dk1"/>
                </a:solidFill>
                <a:latin typeface="Cambria"/>
                <a:ea typeface="Cambria"/>
                <a:cs typeface="Cambria"/>
                <a:sym typeface="Cambria"/>
              </a:defRPr>
            </a:lvl8pPr>
            <a:lvl9pPr marL="3886200" marR="0" lvl="8" indent="-101600" algn="l" rtl="0">
              <a:spcBef>
                <a:spcPts val="400"/>
              </a:spcBef>
              <a:buClr>
                <a:schemeClr val="dk1"/>
              </a:buClr>
              <a:buSzPct val="100000"/>
              <a:buFont typeface="Cambria"/>
              <a:buChar char="•"/>
              <a:defRPr sz="2000" b="0" i="0" u="none" strike="noStrike" cap="none">
                <a:solidFill>
                  <a:schemeClr val="dk1"/>
                </a:solidFill>
                <a:latin typeface="Cambria"/>
                <a:ea typeface="Cambria"/>
                <a:cs typeface="Cambria"/>
                <a:sym typeface="Cambria"/>
              </a:defRPr>
            </a:lvl9pPr>
          </a:lstStyle>
          <a:p>
            <a:endParaRPr/>
          </a:p>
        </p:txBody>
      </p:sp>
      <p:sp>
        <p:nvSpPr>
          <p:cNvPr id="15" name="Shape 15"/>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latin typeface="Cambria"/>
                <a:ea typeface="Cambria"/>
                <a:cs typeface="Cambria"/>
                <a:sym typeface="Cambria"/>
              </a:rPr>
              <a:t>‹#›</a:t>
            </a:fld>
            <a:endParaRPr lang="en">
              <a:latin typeface="Cambria"/>
              <a:ea typeface="Cambria"/>
              <a:cs typeface="Cambria"/>
              <a:sym typeface="Cambria"/>
            </a:endParaRPr>
          </a:p>
        </p:txBody>
      </p:sp>
    </p:spTree>
    <p:extLst>
      <p:ext uri="{BB962C8B-B14F-4D97-AF65-F5344CB8AC3E}">
        <p14:creationId xmlns:p14="http://schemas.microsoft.com/office/powerpoint/2010/main" val="2419644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722312" y="3305175"/>
            <a:ext cx="7772400" cy="1021500"/>
          </a:xfrm>
          <a:prstGeom prst="rect">
            <a:avLst/>
          </a:prstGeom>
          <a:noFill/>
          <a:ln>
            <a:noFill/>
          </a:ln>
        </p:spPr>
        <p:txBody>
          <a:bodyPr lIns="91425" tIns="91425" rIns="91425" bIns="91425" anchor="t" anchorCtr="0"/>
          <a:lstStyle>
            <a:lvl1pPr marL="0" marR="0" lvl="0" indent="0" algn="l" rtl="0">
              <a:spcBef>
                <a:spcPts val="0"/>
              </a:spcBef>
              <a:buClr>
                <a:srgbClr val="3F3F3F"/>
              </a:buClr>
              <a:buFont typeface="Arial"/>
              <a:buNone/>
              <a:defRPr sz="4000" b="1" i="0" u="none" strike="noStrike" cap="none">
                <a:solidFill>
                  <a:srgbClr val="3F3F3F"/>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722312" y="2180034"/>
            <a:ext cx="7772400" cy="1125000"/>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Arial"/>
                <a:ea typeface="Arial"/>
                <a:cs typeface="Arial"/>
                <a:sym typeface="Arial"/>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9" name="Shape 1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rgbClr val="888888"/>
                </a:solidFill>
                <a:latin typeface="Arial"/>
                <a:ea typeface="Arial"/>
                <a:cs typeface="Arial"/>
                <a:sym typeface="Arial"/>
              </a:rPr>
              <a:t>‹#›</a:t>
            </a:fld>
            <a:endParaRPr lang="en">
              <a:solidFill>
                <a:srgbClr val="888888"/>
              </a:solidFill>
              <a:latin typeface="Arial"/>
              <a:ea typeface="Arial"/>
              <a:cs typeface="Arial"/>
              <a:sym typeface="Arial"/>
            </a:endParaRPr>
          </a:p>
        </p:txBody>
      </p:sp>
    </p:spTree>
    <p:extLst>
      <p:ext uri="{BB962C8B-B14F-4D97-AF65-F5344CB8AC3E}">
        <p14:creationId xmlns:p14="http://schemas.microsoft.com/office/powerpoint/2010/main" val="27478095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57200" y="685800"/>
            <a:ext cx="8229600" cy="857400"/>
          </a:xfrm>
          <a:prstGeom prst="rect">
            <a:avLst/>
          </a:prstGeom>
          <a:noFill/>
          <a:ln>
            <a:noFill/>
          </a:ln>
        </p:spPr>
        <p:txBody>
          <a:bodyPr lIns="91425" tIns="91425" rIns="91425" bIns="91425" anchor="ctr" anchorCtr="0"/>
          <a:lstStyle>
            <a:lvl1pPr marL="0" marR="0" lvl="0" indent="0" algn="ctr" rtl="0">
              <a:spcBef>
                <a:spcPts val="0"/>
              </a:spcBef>
              <a:buClr>
                <a:srgbClr val="3F3F3F"/>
              </a:buClr>
              <a:buFont typeface="Arial"/>
              <a:buNone/>
              <a:defRPr sz="4400" b="0" i="0" u="none" strike="noStrike" cap="none">
                <a:solidFill>
                  <a:srgbClr val="3F3F3F"/>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2" name="Shape 22"/>
          <p:cNvSpPr txBox="1">
            <a:spLocks noGrp="1"/>
          </p:cNvSpPr>
          <p:nvPr>
            <p:ph type="body" idx="1"/>
          </p:nvPr>
        </p:nvSpPr>
        <p:spPr>
          <a:xfrm>
            <a:off x="457200" y="1749027"/>
            <a:ext cx="4038600" cy="3108599"/>
          </a:xfrm>
          <a:prstGeom prst="rect">
            <a:avLst/>
          </a:prstGeom>
          <a:noFill/>
          <a:ln>
            <a:noFill/>
          </a:ln>
        </p:spPr>
        <p:txBody>
          <a:bodyPr lIns="91425" tIns="91425" rIns="91425" bIns="91425" anchor="t" anchorCtr="0"/>
          <a:lstStyle>
            <a:lvl1pPr marL="342900" marR="0" lvl="0" indent="-165100" algn="l" rtl="0">
              <a:spcBef>
                <a:spcPts val="560"/>
              </a:spcBef>
              <a:buClr>
                <a:srgbClr val="3F3F3F"/>
              </a:buClr>
              <a:buSzPct val="100000"/>
              <a:buFont typeface="Arial"/>
              <a:buChar char="•"/>
              <a:defRPr sz="2800" b="0" i="0" u="none" strike="noStrike" cap="none">
                <a:solidFill>
                  <a:srgbClr val="3F3F3F"/>
                </a:solidFill>
                <a:latin typeface="Calibri"/>
                <a:ea typeface="Calibri"/>
                <a:cs typeface="Calibri"/>
                <a:sym typeface="Calibri"/>
              </a:defRPr>
            </a:lvl1pPr>
            <a:lvl2pPr marL="742950" marR="0" lvl="1" indent="-133350" algn="l" rtl="0">
              <a:spcBef>
                <a:spcPts val="480"/>
              </a:spcBef>
              <a:buClr>
                <a:srgbClr val="3F3F3F"/>
              </a:buClr>
              <a:buSzPct val="100000"/>
              <a:buFont typeface="Arial"/>
              <a:buChar char="–"/>
              <a:defRPr sz="2400" b="0" i="0" u="none" strike="noStrike" cap="none">
                <a:solidFill>
                  <a:srgbClr val="3F3F3F"/>
                </a:solidFill>
                <a:latin typeface="Calibri"/>
                <a:ea typeface="Calibri"/>
                <a:cs typeface="Calibri"/>
                <a:sym typeface="Calibri"/>
              </a:defRPr>
            </a:lvl2pPr>
            <a:lvl3pPr marL="1143000" marR="0" lvl="2" indent="-101600" algn="l" rtl="0">
              <a:spcBef>
                <a:spcPts val="400"/>
              </a:spcBef>
              <a:buClr>
                <a:srgbClr val="3F3F3F"/>
              </a:buClr>
              <a:buSzPct val="100000"/>
              <a:buFont typeface="Arial"/>
              <a:buChar char="•"/>
              <a:defRPr sz="2000" b="0" i="0" u="none" strike="noStrike" cap="none">
                <a:solidFill>
                  <a:srgbClr val="3F3F3F"/>
                </a:solidFill>
                <a:latin typeface="Calibri"/>
                <a:ea typeface="Calibri"/>
                <a:cs typeface="Calibri"/>
                <a:sym typeface="Calibri"/>
              </a:defRPr>
            </a:lvl3pPr>
            <a:lvl4pPr marL="1600200" marR="0" lvl="3" indent="-114300" algn="l" rtl="0">
              <a:spcBef>
                <a:spcPts val="360"/>
              </a:spcBef>
              <a:buClr>
                <a:srgbClr val="3F3F3F"/>
              </a:buClr>
              <a:buSzPct val="100000"/>
              <a:buFont typeface="Arial"/>
              <a:buChar char="–"/>
              <a:defRPr sz="1800" b="0" i="0" u="none" strike="noStrike" cap="none">
                <a:solidFill>
                  <a:srgbClr val="3F3F3F"/>
                </a:solidFill>
                <a:latin typeface="Calibri"/>
                <a:ea typeface="Calibri"/>
                <a:cs typeface="Calibri"/>
                <a:sym typeface="Calibri"/>
              </a:defRPr>
            </a:lvl4pPr>
            <a:lvl5pPr marL="2057400" marR="0" lvl="4" indent="-114300" algn="l" rtl="0">
              <a:spcBef>
                <a:spcPts val="360"/>
              </a:spcBef>
              <a:buClr>
                <a:srgbClr val="3F3F3F"/>
              </a:buClr>
              <a:buSzPct val="100000"/>
              <a:buFont typeface="Arial"/>
              <a:buChar char="»"/>
              <a:defRPr sz="1800" b="0" i="0" u="none" strike="noStrike" cap="none">
                <a:solidFill>
                  <a:srgbClr val="3F3F3F"/>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body" idx="2"/>
          </p:nvPr>
        </p:nvSpPr>
        <p:spPr>
          <a:xfrm>
            <a:off x="4648200" y="1749027"/>
            <a:ext cx="4038600" cy="3108599"/>
          </a:xfrm>
          <a:prstGeom prst="rect">
            <a:avLst/>
          </a:prstGeom>
          <a:noFill/>
          <a:ln>
            <a:noFill/>
          </a:ln>
        </p:spPr>
        <p:txBody>
          <a:bodyPr lIns="91425" tIns="91425" rIns="91425" bIns="91425" anchor="t" anchorCtr="0"/>
          <a:lstStyle>
            <a:lvl1pPr marL="342900" marR="0" lvl="0" indent="-165100" algn="l" rtl="0">
              <a:spcBef>
                <a:spcPts val="560"/>
              </a:spcBef>
              <a:buClr>
                <a:srgbClr val="3F3F3F"/>
              </a:buClr>
              <a:buSzPct val="100000"/>
              <a:buFont typeface="Arial"/>
              <a:buChar char="•"/>
              <a:defRPr sz="2800" b="0" i="0" u="none" strike="noStrike" cap="none">
                <a:solidFill>
                  <a:srgbClr val="3F3F3F"/>
                </a:solidFill>
                <a:latin typeface="Calibri"/>
                <a:ea typeface="Calibri"/>
                <a:cs typeface="Calibri"/>
                <a:sym typeface="Calibri"/>
              </a:defRPr>
            </a:lvl1pPr>
            <a:lvl2pPr marL="742950" marR="0" lvl="1" indent="-133350" algn="l" rtl="0">
              <a:spcBef>
                <a:spcPts val="480"/>
              </a:spcBef>
              <a:buClr>
                <a:srgbClr val="3F3F3F"/>
              </a:buClr>
              <a:buSzPct val="100000"/>
              <a:buFont typeface="Arial"/>
              <a:buChar char="–"/>
              <a:defRPr sz="2400" b="0" i="0" u="none" strike="noStrike" cap="none">
                <a:solidFill>
                  <a:srgbClr val="3F3F3F"/>
                </a:solidFill>
                <a:latin typeface="Calibri"/>
                <a:ea typeface="Calibri"/>
                <a:cs typeface="Calibri"/>
                <a:sym typeface="Calibri"/>
              </a:defRPr>
            </a:lvl2pPr>
            <a:lvl3pPr marL="1143000" marR="0" lvl="2" indent="-101600" algn="l" rtl="0">
              <a:spcBef>
                <a:spcPts val="400"/>
              </a:spcBef>
              <a:buClr>
                <a:srgbClr val="3F3F3F"/>
              </a:buClr>
              <a:buSzPct val="100000"/>
              <a:buFont typeface="Arial"/>
              <a:buChar char="•"/>
              <a:defRPr sz="2000" b="0" i="0" u="none" strike="noStrike" cap="none">
                <a:solidFill>
                  <a:srgbClr val="3F3F3F"/>
                </a:solidFill>
                <a:latin typeface="Calibri"/>
                <a:ea typeface="Calibri"/>
                <a:cs typeface="Calibri"/>
                <a:sym typeface="Calibri"/>
              </a:defRPr>
            </a:lvl3pPr>
            <a:lvl4pPr marL="1600200" marR="0" lvl="3" indent="-114300" algn="l" rtl="0">
              <a:spcBef>
                <a:spcPts val="360"/>
              </a:spcBef>
              <a:buClr>
                <a:srgbClr val="3F3F3F"/>
              </a:buClr>
              <a:buSzPct val="100000"/>
              <a:buFont typeface="Arial"/>
              <a:buChar char="–"/>
              <a:defRPr sz="1800" b="0" i="0" u="none" strike="noStrike" cap="none">
                <a:solidFill>
                  <a:srgbClr val="3F3F3F"/>
                </a:solidFill>
                <a:latin typeface="Calibri"/>
                <a:ea typeface="Calibri"/>
                <a:cs typeface="Calibri"/>
                <a:sym typeface="Calibri"/>
              </a:defRPr>
            </a:lvl4pPr>
            <a:lvl5pPr marL="2057400" marR="0" lvl="4" indent="-114300" algn="l" rtl="0">
              <a:spcBef>
                <a:spcPts val="360"/>
              </a:spcBef>
              <a:buClr>
                <a:srgbClr val="3F3F3F"/>
              </a:buClr>
              <a:buSzPct val="100000"/>
              <a:buFont typeface="Arial"/>
              <a:buChar char="»"/>
              <a:defRPr sz="1800" b="0" i="0" u="none" strike="noStrike" cap="none">
                <a:solidFill>
                  <a:srgbClr val="3F3F3F"/>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5253978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ntent with Caption">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20687" y="641510"/>
            <a:ext cx="3008399" cy="871500"/>
          </a:xfrm>
          <a:prstGeom prst="rect">
            <a:avLst/>
          </a:prstGeom>
          <a:noFill/>
          <a:ln>
            <a:noFill/>
          </a:ln>
        </p:spPr>
        <p:txBody>
          <a:bodyPr lIns="91425" tIns="91425" rIns="91425" bIns="91425" anchor="b" anchorCtr="0"/>
          <a:lstStyle>
            <a:lvl1pPr marL="0" marR="0" lvl="0" indent="0" algn="l" rtl="0">
              <a:spcBef>
                <a:spcPts val="0"/>
              </a:spcBef>
              <a:buClr>
                <a:srgbClr val="3F3F3F"/>
              </a:buClr>
              <a:buFont typeface="Arial"/>
              <a:buNone/>
              <a:defRPr sz="2000" b="1" i="0" u="none" strike="noStrike" cap="none">
                <a:solidFill>
                  <a:srgbClr val="3F3F3F"/>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7" name="Shape 27"/>
          <p:cNvSpPr txBox="1">
            <a:spLocks noGrp="1"/>
          </p:cNvSpPr>
          <p:nvPr>
            <p:ph type="body" idx="1"/>
          </p:nvPr>
        </p:nvSpPr>
        <p:spPr>
          <a:xfrm>
            <a:off x="3575050" y="920884"/>
            <a:ext cx="5111700" cy="4051200"/>
          </a:xfrm>
          <a:prstGeom prst="rect">
            <a:avLst/>
          </a:prstGeom>
          <a:noFill/>
          <a:ln>
            <a:noFill/>
          </a:ln>
        </p:spPr>
        <p:txBody>
          <a:bodyPr lIns="91425" tIns="91425" rIns="91425" bIns="91425" anchor="t" anchorCtr="0"/>
          <a:lstStyle>
            <a:lvl1pPr marL="342900" marR="0" lvl="0" indent="-139700" algn="l" rtl="0">
              <a:spcBef>
                <a:spcPts val="640"/>
              </a:spcBef>
              <a:buClr>
                <a:srgbClr val="3F3F3F"/>
              </a:buClr>
              <a:buSzPct val="100000"/>
              <a:buFont typeface="Arial"/>
              <a:buChar char="•"/>
              <a:defRPr sz="3200" b="0" i="0" u="none" strike="noStrike" cap="none">
                <a:solidFill>
                  <a:srgbClr val="3F3F3F"/>
                </a:solidFill>
                <a:latin typeface="Calibri"/>
                <a:ea typeface="Calibri"/>
                <a:cs typeface="Calibri"/>
                <a:sym typeface="Calibri"/>
              </a:defRPr>
            </a:lvl1pPr>
            <a:lvl2pPr marL="742950" marR="0" lvl="1" indent="-107950" algn="l" rtl="0">
              <a:spcBef>
                <a:spcPts val="560"/>
              </a:spcBef>
              <a:buClr>
                <a:srgbClr val="3F3F3F"/>
              </a:buClr>
              <a:buSzPct val="100000"/>
              <a:buFont typeface="Arial"/>
              <a:buChar char="–"/>
              <a:defRPr sz="2800" b="0" i="0" u="none" strike="noStrike" cap="none">
                <a:solidFill>
                  <a:srgbClr val="3F3F3F"/>
                </a:solidFill>
                <a:latin typeface="Calibri"/>
                <a:ea typeface="Calibri"/>
                <a:cs typeface="Calibri"/>
                <a:sym typeface="Calibri"/>
              </a:defRPr>
            </a:lvl2pPr>
            <a:lvl3pPr marL="1143000" marR="0" lvl="2" indent="-76200" algn="l" rtl="0">
              <a:spcBef>
                <a:spcPts val="480"/>
              </a:spcBef>
              <a:buClr>
                <a:srgbClr val="3F3F3F"/>
              </a:buClr>
              <a:buSzPct val="100000"/>
              <a:buFont typeface="Arial"/>
              <a:buChar char="•"/>
              <a:defRPr sz="2400" b="0" i="0" u="none" strike="noStrike" cap="none">
                <a:solidFill>
                  <a:srgbClr val="3F3F3F"/>
                </a:solidFill>
                <a:latin typeface="Calibri"/>
                <a:ea typeface="Calibri"/>
                <a:cs typeface="Calibri"/>
                <a:sym typeface="Calibri"/>
              </a:defRPr>
            </a:lvl3pPr>
            <a:lvl4pPr marL="1600200" marR="0" lvl="3" indent="-101600" algn="l" rtl="0">
              <a:spcBef>
                <a:spcPts val="400"/>
              </a:spcBef>
              <a:buClr>
                <a:srgbClr val="3F3F3F"/>
              </a:buClr>
              <a:buSzPct val="100000"/>
              <a:buFont typeface="Arial"/>
              <a:buChar char="–"/>
              <a:defRPr sz="2000" b="0" i="0" u="none" strike="noStrike" cap="none">
                <a:solidFill>
                  <a:srgbClr val="3F3F3F"/>
                </a:solidFill>
                <a:latin typeface="Calibri"/>
                <a:ea typeface="Calibri"/>
                <a:cs typeface="Calibri"/>
                <a:sym typeface="Calibri"/>
              </a:defRPr>
            </a:lvl4pPr>
            <a:lvl5pPr marL="2057400" marR="0" lvl="4" indent="-101600" algn="l" rtl="0">
              <a:spcBef>
                <a:spcPts val="400"/>
              </a:spcBef>
              <a:buClr>
                <a:srgbClr val="3F3F3F"/>
              </a:buClr>
              <a:buSzPct val="100000"/>
              <a:buFont typeface="Arial"/>
              <a:buChar char="»"/>
              <a:defRPr sz="2000" b="0" i="0" u="none" strike="noStrike" cap="none">
                <a:solidFill>
                  <a:srgbClr val="3F3F3F"/>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body" idx="2"/>
          </p:nvPr>
        </p:nvSpPr>
        <p:spPr>
          <a:xfrm>
            <a:off x="420687" y="1601629"/>
            <a:ext cx="3008399" cy="3141899"/>
          </a:xfrm>
          <a:prstGeom prst="rect">
            <a:avLst/>
          </a:prstGeom>
          <a:noFill/>
          <a:ln>
            <a:noFill/>
          </a:ln>
        </p:spPr>
        <p:txBody>
          <a:bodyPr lIns="91425" tIns="91425" rIns="91425" bIns="91425" anchor="t" anchorCtr="0"/>
          <a:lstStyle>
            <a:lvl1pPr marL="0" marR="0" lvl="0" indent="0" algn="l" rtl="0">
              <a:spcBef>
                <a:spcPts val="280"/>
              </a:spcBef>
              <a:buClr>
                <a:srgbClr val="3F3F3F"/>
              </a:buClr>
              <a:buFont typeface="Arial"/>
              <a:buNone/>
              <a:defRPr sz="1400" b="0" i="0" u="none" strike="noStrike" cap="none">
                <a:solidFill>
                  <a:srgbClr val="3F3F3F"/>
                </a:solidFill>
                <a:latin typeface="Calibri"/>
                <a:ea typeface="Calibri"/>
                <a:cs typeface="Calibri"/>
                <a:sym typeface="Calibri"/>
              </a:defRPr>
            </a:lvl1pPr>
            <a:lvl2pPr marL="457200" marR="0" lvl="1" indent="0" algn="l" rtl="0">
              <a:spcBef>
                <a:spcPts val="240"/>
              </a:spcBef>
              <a:buClr>
                <a:srgbClr val="3F3F3F"/>
              </a:buClr>
              <a:buFont typeface="Arial"/>
              <a:buNone/>
              <a:defRPr sz="1200" b="0" i="0" u="none" strike="noStrike" cap="none">
                <a:solidFill>
                  <a:srgbClr val="3F3F3F"/>
                </a:solidFill>
                <a:latin typeface="Calibri"/>
                <a:ea typeface="Calibri"/>
                <a:cs typeface="Calibri"/>
                <a:sym typeface="Calibri"/>
              </a:defRPr>
            </a:lvl2pPr>
            <a:lvl3pPr marL="914400" marR="0" lvl="2" indent="0" algn="l" rtl="0">
              <a:spcBef>
                <a:spcPts val="200"/>
              </a:spcBef>
              <a:buClr>
                <a:srgbClr val="3F3F3F"/>
              </a:buClr>
              <a:buFont typeface="Arial"/>
              <a:buNone/>
              <a:defRPr sz="1000" b="0" i="0" u="none" strike="noStrike" cap="none">
                <a:solidFill>
                  <a:srgbClr val="3F3F3F"/>
                </a:solidFill>
                <a:latin typeface="Calibri"/>
                <a:ea typeface="Calibri"/>
                <a:cs typeface="Calibri"/>
                <a:sym typeface="Calibri"/>
              </a:defRPr>
            </a:lvl3pPr>
            <a:lvl4pPr marL="1371600" marR="0" lvl="3" indent="0" algn="l" rtl="0">
              <a:spcBef>
                <a:spcPts val="180"/>
              </a:spcBef>
              <a:buClr>
                <a:srgbClr val="3F3F3F"/>
              </a:buClr>
              <a:buFont typeface="Arial"/>
              <a:buNone/>
              <a:defRPr sz="900" b="0" i="0" u="none" strike="noStrike" cap="none">
                <a:solidFill>
                  <a:srgbClr val="3F3F3F"/>
                </a:solidFill>
                <a:latin typeface="Calibri"/>
                <a:ea typeface="Calibri"/>
                <a:cs typeface="Calibri"/>
                <a:sym typeface="Calibri"/>
              </a:defRPr>
            </a:lvl4pPr>
            <a:lvl5pPr marL="1828800" marR="0" lvl="4" indent="0" algn="l" rtl="0">
              <a:spcBef>
                <a:spcPts val="180"/>
              </a:spcBef>
              <a:buClr>
                <a:srgbClr val="3F3F3F"/>
              </a:buClr>
              <a:buFont typeface="Arial"/>
              <a:buNone/>
              <a:defRPr sz="900" b="0" i="0" u="none" strike="noStrike" cap="none">
                <a:solidFill>
                  <a:srgbClr val="3F3F3F"/>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3287601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1792288" y="3829050"/>
            <a:ext cx="5486400" cy="425700"/>
          </a:xfrm>
          <a:prstGeom prst="rect">
            <a:avLst/>
          </a:prstGeom>
          <a:noFill/>
          <a:ln>
            <a:noFill/>
          </a:ln>
        </p:spPr>
        <p:txBody>
          <a:bodyPr lIns="91425" tIns="91425" rIns="91425" bIns="91425" anchor="b" anchorCtr="0"/>
          <a:lstStyle>
            <a:lvl1pPr marL="0" marR="0" lvl="0" indent="0" algn="l" rtl="0">
              <a:spcBef>
                <a:spcPts val="0"/>
              </a:spcBef>
              <a:buClr>
                <a:srgbClr val="3F3F3F"/>
              </a:buClr>
              <a:buFont typeface="Arial"/>
              <a:buNone/>
              <a:defRPr sz="2000" b="1" i="0" u="none" strike="noStrike" cap="none">
                <a:solidFill>
                  <a:srgbClr val="3F3F3F"/>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a:spLocks noGrp="1"/>
          </p:cNvSpPr>
          <p:nvPr>
            <p:ph type="pic" idx="2"/>
          </p:nvPr>
        </p:nvSpPr>
        <p:spPr>
          <a:xfrm>
            <a:off x="1792288" y="685800"/>
            <a:ext cx="5486400" cy="3086100"/>
          </a:xfrm>
          <a:prstGeom prst="rect">
            <a:avLst/>
          </a:prstGeom>
          <a:noFill/>
          <a:ln>
            <a:noFill/>
          </a:ln>
        </p:spPr>
        <p:txBody>
          <a:bodyPr lIns="91425" tIns="91425" rIns="91425" bIns="91425" anchor="t" anchorCtr="0"/>
          <a:lstStyle>
            <a:lvl1pPr marL="0" marR="0" lvl="0" indent="0" algn="l" rtl="0">
              <a:spcBef>
                <a:spcPts val="640"/>
              </a:spcBef>
              <a:buClr>
                <a:srgbClr val="3F3F3F"/>
              </a:buClr>
              <a:buFont typeface="Arial"/>
              <a:buNone/>
              <a:defRPr sz="3200" b="0" i="0" u="none" strike="noStrike" cap="none">
                <a:solidFill>
                  <a:srgbClr val="3F3F3F"/>
                </a:solidFill>
                <a:latin typeface="Calibri"/>
                <a:ea typeface="Calibri"/>
                <a:cs typeface="Calibri"/>
                <a:sym typeface="Calibri"/>
              </a:defRPr>
            </a:lvl1pPr>
            <a:lvl2pPr marL="457200" marR="0" lvl="1" indent="0" algn="l" rtl="0">
              <a:spcBef>
                <a:spcPts val="560"/>
              </a:spcBef>
              <a:buClr>
                <a:srgbClr val="3F3F3F"/>
              </a:buClr>
              <a:buFont typeface="Arial"/>
              <a:buNone/>
              <a:defRPr sz="2800" b="0" i="0" u="none" strike="noStrike" cap="none">
                <a:solidFill>
                  <a:srgbClr val="3F3F3F"/>
                </a:solidFill>
                <a:latin typeface="Calibri"/>
                <a:ea typeface="Calibri"/>
                <a:cs typeface="Calibri"/>
                <a:sym typeface="Calibri"/>
              </a:defRPr>
            </a:lvl2pPr>
            <a:lvl3pPr marL="914400" marR="0" lvl="2" indent="0" algn="l" rtl="0">
              <a:spcBef>
                <a:spcPts val="480"/>
              </a:spcBef>
              <a:buClr>
                <a:srgbClr val="3F3F3F"/>
              </a:buClr>
              <a:buFont typeface="Arial"/>
              <a:buNone/>
              <a:defRPr sz="2400" b="0" i="0" u="none" strike="noStrike" cap="none">
                <a:solidFill>
                  <a:srgbClr val="3F3F3F"/>
                </a:solidFill>
                <a:latin typeface="Calibri"/>
                <a:ea typeface="Calibri"/>
                <a:cs typeface="Calibri"/>
                <a:sym typeface="Calibri"/>
              </a:defRPr>
            </a:lvl3pPr>
            <a:lvl4pPr marL="1371600" marR="0" lvl="3" indent="0" algn="l" rtl="0">
              <a:spcBef>
                <a:spcPts val="400"/>
              </a:spcBef>
              <a:buClr>
                <a:srgbClr val="3F3F3F"/>
              </a:buClr>
              <a:buFont typeface="Arial"/>
              <a:buNone/>
              <a:defRPr sz="2000" b="0" i="0" u="none" strike="noStrike" cap="none">
                <a:solidFill>
                  <a:srgbClr val="3F3F3F"/>
                </a:solidFill>
                <a:latin typeface="Calibri"/>
                <a:ea typeface="Calibri"/>
                <a:cs typeface="Calibri"/>
                <a:sym typeface="Calibri"/>
              </a:defRPr>
            </a:lvl4pPr>
            <a:lvl5pPr marL="1828800" marR="0" lvl="4" indent="0" algn="l" rtl="0">
              <a:spcBef>
                <a:spcPts val="400"/>
              </a:spcBef>
              <a:buClr>
                <a:srgbClr val="3F3F3F"/>
              </a:buClr>
              <a:buFont typeface="Arial"/>
              <a:buNone/>
              <a:defRPr sz="2000" b="0" i="0" u="none" strike="noStrike" cap="none">
                <a:solidFill>
                  <a:srgbClr val="3F3F3F"/>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body" idx="1"/>
          </p:nvPr>
        </p:nvSpPr>
        <p:spPr>
          <a:xfrm>
            <a:off x="1792288" y="4254817"/>
            <a:ext cx="5486400" cy="603000"/>
          </a:xfrm>
          <a:prstGeom prst="rect">
            <a:avLst/>
          </a:prstGeom>
          <a:noFill/>
          <a:ln>
            <a:noFill/>
          </a:ln>
        </p:spPr>
        <p:txBody>
          <a:bodyPr lIns="91425" tIns="91425" rIns="91425" bIns="91425" anchor="t" anchorCtr="0"/>
          <a:lstStyle>
            <a:lvl1pPr marL="0" marR="0" lvl="0" indent="0" algn="l" rtl="0">
              <a:spcBef>
                <a:spcPts val="280"/>
              </a:spcBef>
              <a:buClr>
                <a:srgbClr val="3F3F3F"/>
              </a:buClr>
              <a:buFont typeface="Arial"/>
              <a:buNone/>
              <a:defRPr sz="1400" b="0" i="0" u="none" strike="noStrike" cap="none">
                <a:solidFill>
                  <a:srgbClr val="3F3F3F"/>
                </a:solidFill>
                <a:latin typeface="Calibri"/>
                <a:ea typeface="Calibri"/>
                <a:cs typeface="Calibri"/>
                <a:sym typeface="Calibri"/>
              </a:defRPr>
            </a:lvl1pPr>
            <a:lvl2pPr marL="457200" marR="0" lvl="1" indent="0" algn="l" rtl="0">
              <a:spcBef>
                <a:spcPts val="240"/>
              </a:spcBef>
              <a:buClr>
                <a:srgbClr val="3F3F3F"/>
              </a:buClr>
              <a:buFont typeface="Arial"/>
              <a:buNone/>
              <a:defRPr sz="1200" b="0" i="0" u="none" strike="noStrike" cap="none">
                <a:solidFill>
                  <a:srgbClr val="3F3F3F"/>
                </a:solidFill>
                <a:latin typeface="Calibri"/>
                <a:ea typeface="Calibri"/>
                <a:cs typeface="Calibri"/>
                <a:sym typeface="Calibri"/>
              </a:defRPr>
            </a:lvl2pPr>
            <a:lvl3pPr marL="914400" marR="0" lvl="2" indent="0" algn="l" rtl="0">
              <a:spcBef>
                <a:spcPts val="200"/>
              </a:spcBef>
              <a:buClr>
                <a:srgbClr val="3F3F3F"/>
              </a:buClr>
              <a:buFont typeface="Arial"/>
              <a:buNone/>
              <a:defRPr sz="1000" b="0" i="0" u="none" strike="noStrike" cap="none">
                <a:solidFill>
                  <a:srgbClr val="3F3F3F"/>
                </a:solidFill>
                <a:latin typeface="Calibri"/>
                <a:ea typeface="Calibri"/>
                <a:cs typeface="Calibri"/>
                <a:sym typeface="Calibri"/>
              </a:defRPr>
            </a:lvl3pPr>
            <a:lvl4pPr marL="1371600" marR="0" lvl="3" indent="0" algn="l" rtl="0">
              <a:spcBef>
                <a:spcPts val="180"/>
              </a:spcBef>
              <a:buClr>
                <a:srgbClr val="3F3F3F"/>
              </a:buClr>
              <a:buFont typeface="Arial"/>
              <a:buNone/>
              <a:defRPr sz="900" b="0" i="0" u="none" strike="noStrike" cap="none">
                <a:solidFill>
                  <a:srgbClr val="3F3F3F"/>
                </a:solidFill>
                <a:latin typeface="Calibri"/>
                <a:ea typeface="Calibri"/>
                <a:cs typeface="Calibri"/>
                <a:sym typeface="Calibri"/>
              </a:defRPr>
            </a:lvl4pPr>
            <a:lvl5pPr marL="1828800" marR="0" lvl="4" indent="0" algn="l" rtl="0">
              <a:spcBef>
                <a:spcPts val="180"/>
              </a:spcBef>
              <a:buClr>
                <a:srgbClr val="3F3F3F"/>
              </a:buClr>
              <a:buFont typeface="Arial"/>
              <a:buNone/>
              <a:defRPr sz="900" b="0" i="0" u="none" strike="noStrike" cap="none">
                <a:solidFill>
                  <a:srgbClr val="3F3F3F"/>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034255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3.xml"/><Relationship Id="rId7"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pPr lvl="0" algn="r">
                <a:spcBef>
                  <a:spcPts val="0"/>
                </a:spcBef>
                <a:buNone/>
              </a:p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71450"/>
            <a:ext cx="7772400" cy="7429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028700"/>
            <a:ext cx="7772400" cy="35159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level Second </a:t>
            </a:r>
          </a:p>
          <a:p>
            <a:pPr lvl="2"/>
            <a:r>
              <a:rPr lang="en-US"/>
              <a:t>Third level</a:t>
            </a:r>
          </a:p>
          <a:p>
            <a:pPr lvl="3"/>
            <a:r>
              <a:rPr lang="en-US"/>
              <a:t>Fourth level</a:t>
            </a:r>
          </a:p>
          <a:p>
            <a:pPr lvl="4"/>
            <a:r>
              <a:rPr lang="en-US"/>
              <a:t>Fifth level</a:t>
            </a:r>
          </a:p>
        </p:txBody>
      </p:sp>
      <p:sp>
        <p:nvSpPr>
          <p:cNvPr id="65540" name="Rectangle 4"/>
          <p:cNvSpPr>
            <a:spLocks noGrp="1" noChangeArrowheads="1"/>
          </p:cNvSpPr>
          <p:nvPr>
            <p:ph type="dt" sz="half" idx="2"/>
          </p:nvPr>
        </p:nvSpPr>
        <p:spPr bwMode="auto">
          <a:xfrm>
            <a:off x="228600" y="4800600"/>
            <a:ext cx="19050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solidFill>
                  <a:srgbClr val="FF9933"/>
                </a:solidFill>
                <a:cs typeface="+mn-cs"/>
              </a:defRPr>
            </a:lvl1pPr>
          </a:lstStyle>
          <a:p>
            <a:pPr fontAlgn="base">
              <a:spcBef>
                <a:spcPct val="0"/>
              </a:spcBef>
              <a:spcAft>
                <a:spcPct val="0"/>
              </a:spcAft>
              <a:defRPr/>
            </a:pPr>
            <a:endParaRPr lang="en-US" kern="1200">
              <a:latin typeface="Times New Roman" pitchFamily="18" charset="0"/>
              <a:ea typeface="+mn-ea"/>
            </a:endParaRPr>
          </a:p>
        </p:txBody>
      </p:sp>
      <p:sp>
        <p:nvSpPr>
          <p:cNvPr id="65541" name="Line 5"/>
          <p:cNvSpPr>
            <a:spLocks noChangeShapeType="1"/>
          </p:cNvSpPr>
          <p:nvPr/>
        </p:nvSpPr>
        <p:spPr bwMode="auto">
          <a:xfrm>
            <a:off x="533400" y="971550"/>
            <a:ext cx="8077200" cy="0"/>
          </a:xfrm>
          <a:prstGeom prst="line">
            <a:avLst/>
          </a:prstGeom>
          <a:noFill/>
          <a:ln w="76200">
            <a:solidFill>
              <a:srgbClr val="FF5050"/>
            </a:solidFill>
            <a:round/>
            <a:headEnd/>
            <a:tailEnd/>
          </a:ln>
          <a:effectLst/>
        </p:spPr>
        <p:txBody>
          <a:bodyPr/>
          <a:lstStyle/>
          <a:p>
            <a:pPr algn="ctr" fontAlgn="base">
              <a:spcBef>
                <a:spcPct val="0"/>
              </a:spcBef>
              <a:spcAft>
                <a:spcPct val="0"/>
              </a:spcAft>
              <a:defRPr/>
            </a:pPr>
            <a:endParaRPr lang="en-US" sz="2000" kern="1200">
              <a:latin typeface="Times New Roman" pitchFamily="18" charset="0"/>
              <a:ea typeface="+mn-ea"/>
              <a:cs typeface="Arial" pitchFamily="34" charset="0"/>
            </a:endParaRPr>
          </a:p>
        </p:txBody>
      </p:sp>
      <p:sp>
        <p:nvSpPr>
          <p:cNvPr id="65542" name="Rectangle 6"/>
          <p:cNvSpPr>
            <a:spLocks noGrp="1" noChangeArrowheads="1"/>
          </p:cNvSpPr>
          <p:nvPr>
            <p:ph type="sldNum" sz="quarter" idx="4"/>
          </p:nvPr>
        </p:nvSpPr>
        <p:spPr bwMode="auto">
          <a:xfrm>
            <a:off x="6934200" y="4800600"/>
            <a:ext cx="19050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Helvetica" pitchFamily="34" charset="0"/>
              </a:defRPr>
            </a:lvl1pPr>
          </a:lstStyle>
          <a:p>
            <a:pPr fontAlgn="base">
              <a:spcBef>
                <a:spcPct val="0"/>
              </a:spcBef>
              <a:spcAft>
                <a:spcPct val="0"/>
              </a:spcAft>
            </a:pPr>
            <a:fld id="{F64BDAFC-8900-4F2C-8994-2436A6E4070B}" type="slidenum">
              <a:rPr lang="ar-SA" kern="1200">
                <a:ea typeface="+mn-ea"/>
                <a:cs typeface="Arial" pitchFamily="34" charset="0"/>
              </a:rPr>
              <a:pPr fontAlgn="base">
                <a:spcBef>
                  <a:spcPct val="0"/>
                </a:spcBef>
                <a:spcAft>
                  <a:spcPct val="0"/>
                </a:spcAft>
              </a:pPr>
              <a:t>‹#›</a:t>
            </a:fld>
            <a:endParaRPr lang="en-US" kern="1200">
              <a:ea typeface="+mn-ea"/>
              <a:cs typeface="Arial" pitchFamily="34" charset="0"/>
            </a:endParaRPr>
          </a:p>
        </p:txBody>
      </p:sp>
      <p:sp>
        <p:nvSpPr>
          <p:cNvPr id="65543" name="Rectangle 7"/>
          <p:cNvSpPr>
            <a:spLocks noGrp="1" noChangeArrowheads="1"/>
          </p:cNvSpPr>
          <p:nvPr>
            <p:ph type="ftr" sz="quarter" idx="3"/>
          </p:nvPr>
        </p:nvSpPr>
        <p:spPr bwMode="auto">
          <a:xfrm>
            <a:off x="3124200" y="48006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buClr>
                <a:srgbClr val="FF0000"/>
              </a:buClr>
              <a:buFontTx/>
              <a:buChar char="•"/>
              <a:defRPr sz="1400">
                <a:solidFill>
                  <a:srgbClr val="CC6600"/>
                </a:solidFill>
                <a:cs typeface="+mn-cs"/>
              </a:defRPr>
            </a:lvl1pPr>
          </a:lstStyle>
          <a:p>
            <a:pPr fontAlgn="base">
              <a:spcBef>
                <a:spcPct val="0"/>
              </a:spcBef>
              <a:spcAft>
                <a:spcPct val="0"/>
              </a:spcAft>
              <a:defRPr/>
            </a:pPr>
            <a:endParaRPr lang="en-US" kern="1200">
              <a:latin typeface="Times New Roman" pitchFamily="18" charset="0"/>
              <a:ea typeface="+mn-ea"/>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imes New Roman" pitchFamily="18" charset="0"/>
        </a:defRPr>
      </a:lvl2pPr>
      <a:lvl3pPr algn="ctr" rtl="0" eaLnBrk="0" fontAlgn="base" hangingPunct="0">
        <a:spcBef>
          <a:spcPct val="0"/>
        </a:spcBef>
        <a:spcAft>
          <a:spcPct val="0"/>
        </a:spcAft>
        <a:defRPr sz="3600">
          <a:solidFill>
            <a:schemeClr val="tx2"/>
          </a:solidFill>
          <a:latin typeface="Times New Roman" pitchFamily="18" charset="0"/>
        </a:defRPr>
      </a:lvl3pPr>
      <a:lvl4pPr algn="ctr" rtl="0" eaLnBrk="0" fontAlgn="base" hangingPunct="0">
        <a:spcBef>
          <a:spcPct val="0"/>
        </a:spcBef>
        <a:spcAft>
          <a:spcPct val="0"/>
        </a:spcAft>
        <a:defRPr sz="3600">
          <a:solidFill>
            <a:schemeClr val="tx2"/>
          </a:solidFill>
          <a:latin typeface="Times New Roman" pitchFamily="18" charset="0"/>
        </a:defRPr>
      </a:lvl4pPr>
      <a:lvl5pPr algn="ctr" rtl="0" eaLnBrk="0" fontAlgn="base" hangingPunct="0">
        <a:spcBef>
          <a:spcPct val="0"/>
        </a:spcBef>
        <a:spcAft>
          <a:spcPct val="0"/>
        </a:spcAft>
        <a:defRPr sz="3600">
          <a:solidFill>
            <a:schemeClr val="tx2"/>
          </a:solidFill>
          <a:latin typeface="Times New Roman" pitchFamily="18" charset="0"/>
        </a:defRPr>
      </a:lvl5pPr>
      <a:lvl6pPr marL="457200" algn="ctr" rtl="0" fontAlgn="base">
        <a:spcBef>
          <a:spcPct val="0"/>
        </a:spcBef>
        <a:spcAft>
          <a:spcPct val="0"/>
        </a:spcAft>
        <a:defRPr sz="3600">
          <a:solidFill>
            <a:schemeClr val="tx2"/>
          </a:solidFill>
          <a:latin typeface="Times New Roman" pitchFamily="18" charset="0"/>
        </a:defRPr>
      </a:lvl6pPr>
      <a:lvl7pPr marL="914400" algn="ctr" rtl="0" fontAlgn="base">
        <a:spcBef>
          <a:spcPct val="0"/>
        </a:spcBef>
        <a:spcAft>
          <a:spcPct val="0"/>
        </a:spcAft>
        <a:defRPr sz="3600">
          <a:solidFill>
            <a:schemeClr val="tx2"/>
          </a:solidFill>
          <a:latin typeface="Times New Roman" pitchFamily="18" charset="0"/>
        </a:defRPr>
      </a:lvl7pPr>
      <a:lvl8pPr marL="1371600" algn="ctr" rtl="0" fontAlgn="base">
        <a:spcBef>
          <a:spcPct val="0"/>
        </a:spcBef>
        <a:spcAft>
          <a:spcPct val="0"/>
        </a:spcAft>
        <a:defRPr sz="3600">
          <a:solidFill>
            <a:schemeClr val="tx2"/>
          </a:solidFill>
          <a:latin typeface="Times New Roman" pitchFamily="18" charset="0"/>
        </a:defRPr>
      </a:lvl8pPr>
      <a:lvl9pPr marL="1828800" algn="ctr" rtl="0" fontAlgn="base">
        <a:spcBef>
          <a:spcPct val="0"/>
        </a:spcBef>
        <a:spcAft>
          <a:spcPct val="0"/>
        </a:spcAft>
        <a:defRPr sz="36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rgbClr val="FF0000"/>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00CC00"/>
        </a:buClr>
        <a:buChar char="–"/>
        <a:defRPr sz="2800">
          <a:solidFill>
            <a:srgbClr val="333399"/>
          </a:solidFill>
          <a:latin typeface="+mn-lt"/>
        </a:defRPr>
      </a:lvl2pPr>
      <a:lvl3pPr marL="1143000" indent="-228600" algn="l" rtl="0" eaLnBrk="0" fontAlgn="base" hangingPunct="0">
        <a:spcBef>
          <a:spcPct val="20000"/>
        </a:spcBef>
        <a:spcAft>
          <a:spcPct val="0"/>
        </a:spcAft>
        <a:buClr>
          <a:srgbClr val="3333CC"/>
        </a:buClr>
        <a:buChar char="•"/>
        <a:defRPr sz="2400">
          <a:solidFill>
            <a:srgbClr val="006600"/>
          </a:solidFill>
          <a:latin typeface="+mn-lt"/>
        </a:defRPr>
      </a:lvl3pPr>
      <a:lvl4pPr marL="1600200" indent="-228600" algn="l" rtl="0" eaLnBrk="0" fontAlgn="base" hangingPunct="0">
        <a:spcBef>
          <a:spcPct val="20000"/>
        </a:spcBef>
        <a:spcAft>
          <a:spcPct val="0"/>
        </a:spcAft>
        <a:buClr>
          <a:srgbClr val="3333CC"/>
        </a:buClr>
        <a:buChar char="–"/>
        <a:defRPr sz="2000">
          <a:solidFill>
            <a:schemeClr val="tx1"/>
          </a:solidFill>
          <a:latin typeface="+mn-lt"/>
        </a:defRPr>
      </a:lvl4pPr>
      <a:lvl5pPr marL="2057400" indent="-228600" algn="l" rtl="0" eaLnBrk="0" fontAlgn="base" hangingPunct="0">
        <a:spcBef>
          <a:spcPct val="20000"/>
        </a:spcBef>
        <a:spcAft>
          <a:spcPct val="0"/>
        </a:spcAft>
        <a:buClr>
          <a:srgbClr val="3333CC"/>
        </a:buClr>
        <a:buChar char="»"/>
        <a:defRPr sz="2000">
          <a:solidFill>
            <a:srgbClr val="0000CC"/>
          </a:solidFill>
          <a:latin typeface="+mn-lt"/>
        </a:defRPr>
      </a:lvl5pPr>
      <a:lvl6pPr marL="2514600" indent="-228600" algn="l" rtl="0" fontAlgn="base">
        <a:spcBef>
          <a:spcPct val="20000"/>
        </a:spcBef>
        <a:spcAft>
          <a:spcPct val="0"/>
        </a:spcAft>
        <a:buClr>
          <a:srgbClr val="3333CC"/>
        </a:buClr>
        <a:buChar char="»"/>
        <a:defRPr sz="2000">
          <a:solidFill>
            <a:srgbClr val="0000CC"/>
          </a:solidFill>
          <a:latin typeface="+mn-lt"/>
        </a:defRPr>
      </a:lvl6pPr>
      <a:lvl7pPr marL="2971800" indent="-228600" algn="l" rtl="0" fontAlgn="base">
        <a:spcBef>
          <a:spcPct val="20000"/>
        </a:spcBef>
        <a:spcAft>
          <a:spcPct val="0"/>
        </a:spcAft>
        <a:buClr>
          <a:srgbClr val="3333CC"/>
        </a:buClr>
        <a:buChar char="»"/>
        <a:defRPr sz="2000">
          <a:solidFill>
            <a:srgbClr val="0000CC"/>
          </a:solidFill>
          <a:latin typeface="+mn-lt"/>
        </a:defRPr>
      </a:lvl7pPr>
      <a:lvl8pPr marL="3429000" indent="-228600" algn="l" rtl="0" fontAlgn="base">
        <a:spcBef>
          <a:spcPct val="20000"/>
        </a:spcBef>
        <a:spcAft>
          <a:spcPct val="0"/>
        </a:spcAft>
        <a:buClr>
          <a:srgbClr val="3333CC"/>
        </a:buClr>
        <a:buChar char="»"/>
        <a:defRPr sz="2000">
          <a:solidFill>
            <a:srgbClr val="0000CC"/>
          </a:solidFill>
          <a:latin typeface="+mn-lt"/>
        </a:defRPr>
      </a:lvl8pPr>
      <a:lvl9pPr marL="3886200" indent="-228600" algn="l" rtl="0" fontAlgn="base">
        <a:spcBef>
          <a:spcPct val="20000"/>
        </a:spcBef>
        <a:spcAft>
          <a:spcPct val="0"/>
        </a:spcAft>
        <a:buClr>
          <a:srgbClr val="3333CC"/>
        </a:buClr>
        <a:buChar char="»"/>
        <a:defRPr sz="2000">
          <a:solidFill>
            <a:srgbClr val="0000CC"/>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8">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685800"/>
            <a:ext cx="8229600" cy="857400"/>
          </a:xfrm>
          <a:prstGeom prst="rect">
            <a:avLst/>
          </a:prstGeom>
          <a:noFill/>
          <a:ln>
            <a:noFill/>
          </a:ln>
        </p:spPr>
        <p:txBody>
          <a:bodyPr lIns="91425" tIns="91425" rIns="91425" bIns="91425" anchor="ctr" anchorCtr="0"/>
          <a:lstStyle>
            <a:lvl1pPr marL="0" marR="0" lvl="0" indent="0" algn="ctr" rtl="0">
              <a:spcBef>
                <a:spcPts val="0"/>
              </a:spcBef>
              <a:buClr>
                <a:srgbClr val="3F3F3F"/>
              </a:buClr>
              <a:buFont typeface="Arial"/>
              <a:buNone/>
              <a:defRPr sz="4400" b="0" i="0" u="none" strike="noStrike" cap="none">
                <a:solidFill>
                  <a:srgbClr val="3F3F3F"/>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457200" y="1679972"/>
            <a:ext cx="8229600" cy="2914800"/>
          </a:xfrm>
          <a:prstGeom prst="rect">
            <a:avLst/>
          </a:prstGeom>
          <a:noFill/>
          <a:ln>
            <a:noFill/>
          </a:ln>
        </p:spPr>
        <p:txBody>
          <a:bodyPr lIns="91425" tIns="91425" rIns="91425" bIns="91425" anchor="t" anchorCtr="0"/>
          <a:lstStyle>
            <a:lvl1pPr marL="342900" marR="0" lvl="0" indent="-139700" algn="l" rtl="0">
              <a:spcBef>
                <a:spcPts val="640"/>
              </a:spcBef>
              <a:buClr>
                <a:srgbClr val="3F3F3F"/>
              </a:buClr>
              <a:buSzPct val="100000"/>
              <a:buFont typeface="Arial"/>
              <a:buChar char="•"/>
              <a:defRPr sz="3200" b="0" i="0" u="none" strike="noStrike" cap="none">
                <a:solidFill>
                  <a:srgbClr val="3F3F3F"/>
                </a:solidFill>
                <a:latin typeface="Calibri"/>
                <a:ea typeface="Calibri"/>
                <a:cs typeface="Calibri"/>
                <a:sym typeface="Calibri"/>
              </a:defRPr>
            </a:lvl1pPr>
            <a:lvl2pPr marL="742950" marR="0" lvl="1" indent="-107950" algn="l" rtl="0">
              <a:spcBef>
                <a:spcPts val="560"/>
              </a:spcBef>
              <a:buClr>
                <a:srgbClr val="3F3F3F"/>
              </a:buClr>
              <a:buSzPct val="100000"/>
              <a:buFont typeface="Arial"/>
              <a:buChar char="–"/>
              <a:defRPr sz="2800" b="0" i="0" u="none" strike="noStrike" cap="none">
                <a:solidFill>
                  <a:srgbClr val="3F3F3F"/>
                </a:solidFill>
                <a:latin typeface="Calibri"/>
                <a:ea typeface="Calibri"/>
                <a:cs typeface="Calibri"/>
                <a:sym typeface="Calibri"/>
              </a:defRPr>
            </a:lvl2pPr>
            <a:lvl3pPr marL="1143000" marR="0" lvl="2" indent="-76200" algn="l" rtl="0">
              <a:spcBef>
                <a:spcPts val="480"/>
              </a:spcBef>
              <a:buClr>
                <a:srgbClr val="3F3F3F"/>
              </a:buClr>
              <a:buSzPct val="100000"/>
              <a:buFont typeface="Arial"/>
              <a:buChar char="•"/>
              <a:defRPr sz="2400" b="0" i="0" u="none" strike="noStrike" cap="none">
                <a:solidFill>
                  <a:srgbClr val="3F3F3F"/>
                </a:solidFill>
                <a:latin typeface="Calibri"/>
                <a:ea typeface="Calibri"/>
                <a:cs typeface="Calibri"/>
                <a:sym typeface="Calibri"/>
              </a:defRPr>
            </a:lvl3pPr>
            <a:lvl4pPr marL="1600200" marR="0" lvl="3" indent="-101600" algn="l" rtl="0">
              <a:spcBef>
                <a:spcPts val="400"/>
              </a:spcBef>
              <a:buClr>
                <a:srgbClr val="3F3F3F"/>
              </a:buClr>
              <a:buSzPct val="100000"/>
              <a:buFont typeface="Arial"/>
              <a:buChar char="–"/>
              <a:defRPr sz="2000" b="0" i="0" u="none" strike="noStrike" cap="none">
                <a:solidFill>
                  <a:srgbClr val="3F3F3F"/>
                </a:solidFill>
                <a:latin typeface="Calibri"/>
                <a:ea typeface="Calibri"/>
                <a:cs typeface="Calibri"/>
                <a:sym typeface="Calibri"/>
              </a:defRPr>
            </a:lvl4pPr>
            <a:lvl5pPr marL="2057400" marR="0" lvl="4" indent="-101600" algn="l" rtl="0">
              <a:spcBef>
                <a:spcPts val="400"/>
              </a:spcBef>
              <a:buClr>
                <a:srgbClr val="3F3F3F"/>
              </a:buClr>
              <a:buSzPct val="100000"/>
              <a:buFont typeface="Arial"/>
              <a:buChar char="»"/>
              <a:defRPr sz="2000" b="0" i="0" u="none" strike="noStrike" cap="none">
                <a:solidFill>
                  <a:srgbClr val="3F3F3F"/>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8556783" y="4749850"/>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300">
                <a:solidFill>
                  <a:srgbClr val="3F3F3F"/>
                </a:solidFill>
                <a:latin typeface="Calibri"/>
                <a:ea typeface="Calibri"/>
                <a:cs typeface="Calibri"/>
                <a:sym typeface="Calibri"/>
              </a:rPr>
              <a:t>‹#›</a:t>
            </a:fld>
            <a:endParaRPr lang="en" sz="1300">
              <a:solidFill>
                <a:srgbClr val="3F3F3F"/>
              </a:solidFill>
              <a:latin typeface="Calibri"/>
              <a:ea typeface="Calibri"/>
              <a:cs typeface="Calibri"/>
              <a:sym typeface="Calibri"/>
            </a:endParaRPr>
          </a:p>
        </p:txBody>
      </p:sp>
    </p:spTree>
    <p:extLst>
      <p:ext uri="{BB962C8B-B14F-4D97-AF65-F5344CB8AC3E}">
        <p14:creationId xmlns:p14="http://schemas.microsoft.com/office/powerpoint/2010/main" val="3189939068"/>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2"/>
          <p:cNvSpPr>
            <a:spLocks noGrp="1"/>
          </p:cNvSpPr>
          <p:nvPr>
            <p:ph type="sldNum" sz="quarter" idx="11"/>
          </p:nvPr>
        </p:nvSpPr>
        <p:spPr>
          <a:noFill/>
        </p:spPr>
        <p:txBody>
          <a:bodyPr/>
          <a:lstStyle/>
          <a:p>
            <a:fld id="{FDB0A9D0-DAC1-49E5-B7B6-63345D737540}" type="slidenum">
              <a:rPr lang="ar-SA">
                <a:solidFill>
                  <a:srgbClr val="000000"/>
                </a:solidFill>
              </a:rPr>
              <a:pPr/>
              <a:t>1</a:t>
            </a:fld>
            <a:endParaRPr lang="en-US">
              <a:solidFill>
                <a:srgbClr val="000000"/>
              </a:solidFill>
              <a:latin typeface="Times New Roman" pitchFamily="18" charset="0"/>
            </a:endParaRPr>
          </a:p>
        </p:txBody>
      </p:sp>
      <p:sp>
        <p:nvSpPr>
          <p:cNvPr id="66562" name="Slide Number Placeholder 2"/>
          <p:cNvSpPr txBox="1">
            <a:spLocks noGrp="1"/>
          </p:cNvSpPr>
          <p:nvPr/>
        </p:nvSpPr>
        <p:spPr bwMode="auto">
          <a:xfrm>
            <a:off x="6934200" y="4800600"/>
            <a:ext cx="1905000" cy="342900"/>
          </a:xfrm>
          <a:prstGeom prst="rect">
            <a:avLst/>
          </a:prstGeom>
          <a:noFill/>
          <a:ln w="9525">
            <a:noFill/>
            <a:miter lim="800000"/>
            <a:headEnd/>
            <a:tailEnd/>
          </a:ln>
        </p:spPr>
        <p:txBody>
          <a:bodyPr/>
          <a:lstStyle/>
          <a:p>
            <a:pPr algn="r" fontAlgn="base">
              <a:spcBef>
                <a:spcPct val="0"/>
              </a:spcBef>
              <a:spcAft>
                <a:spcPct val="0"/>
              </a:spcAft>
            </a:pPr>
            <a:fld id="{248F0796-7289-4C15-AC57-816919732FAD}" type="slidenum">
              <a:rPr lang="ar-SA" sz="1200" kern="1200">
                <a:latin typeface="Helvetica" pitchFamily="34" charset="0"/>
                <a:ea typeface="+mn-ea"/>
                <a:cs typeface="Arial" pitchFamily="34" charset="0"/>
              </a:rPr>
              <a:pPr algn="r" fontAlgn="base">
                <a:spcBef>
                  <a:spcPct val="0"/>
                </a:spcBef>
                <a:spcAft>
                  <a:spcPct val="0"/>
                </a:spcAft>
              </a:pPr>
              <a:t>1</a:t>
            </a:fld>
            <a:endParaRPr lang="en-US" sz="1200" kern="1200">
              <a:latin typeface="Times New Roman" pitchFamily="18" charset="0"/>
              <a:ea typeface="+mn-ea"/>
              <a:cs typeface="Arial" pitchFamily="34" charset="0"/>
            </a:endParaRPr>
          </a:p>
        </p:txBody>
      </p:sp>
      <p:sp>
        <p:nvSpPr>
          <p:cNvPr id="66563" name="Slide Number Placeholder 4"/>
          <p:cNvSpPr txBox="1">
            <a:spLocks noGrp="1"/>
          </p:cNvSpPr>
          <p:nvPr/>
        </p:nvSpPr>
        <p:spPr bwMode="auto">
          <a:xfrm>
            <a:off x="6934200" y="4800600"/>
            <a:ext cx="1905000" cy="342900"/>
          </a:xfrm>
          <a:prstGeom prst="rect">
            <a:avLst/>
          </a:prstGeom>
          <a:noFill/>
          <a:ln w="9525">
            <a:noFill/>
            <a:miter lim="800000"/>
            <a:headEnd/>
            <a:tailEnd/>
          </a:ln>
        </p:spPr>
        <p:txBody>
          <a:bodyPr/>
          <a:lstStyle/>
          <a:p>
            <a:pPr algn="r" fontAlgn="base">
              <a:spcBef>
                <a:spcPct val="0"/>
              </a:spcBef>
              <a:spcAft>
                <a:spcPct val="0"/>
              </a:spcAft>
            </a:pPr>
            <a:fld id="{E5029A97-B710-429F-B3FD-322130ABB5B4}" type="slidenum">
              <a:rPr lang="ar-SA" sz="1200" b="1" kern="1200">
                <a:latin typeface="Helvetica" pitchFamily="34" charset="0"/>
                <a:ea typeface="+mn-ea"/>
                <a:cs typeface="Arial" pitchFamily="34" charset="0"/>
              </a:rPr>
              <a:pPr algn="r" fontAlgn="base">
                <a:spcBef>
                  <a:spcPct val="0"/>
                </a:spcBef>
                <a:spcAft>
                  <a:spcPct val="0"/>
                </a:spcAft>
              </a:pPr>
              <a:t>1</a:t>
            </a:fld>
            <a:endParaRPr lang="en-US" sz="1200" b="1" kern="1200">
              <a:latin typeface="Times New Roman" pitchFamily="18" charset="0"/>
              <a:ea typeface="+mn-ea"/>
              <a:cs typeface="Arial" pitchFamily="34" charset="0"/>
            </a:endParaRPr>
          </a:p>
        </p:txBody>
      </p:sp>
      <p:sp>
        <p:nvSpPr>
          <p:cNvPr id="66564" name="Rectangle 2"/>
          <p:cNvSpPr>
            <a:spLocks noGrp="1" noChangeArrowheads="1"/>
          </p:cNvSpPr>
          <p:nvPr>
            <p:ph type="ctrTitle" idx="4294967295"/>
          </p:nvPr>
        </p:nvSpPr>
        <p:spPr>
          <a:xfrm>
            <a:off x="832281" y="1304868"/>
            <a:ext cx="7772400" cy="940594"/>
          </a:xfrm>
        </p:spPr>
        <p:txBody>
          <a:bodyPr/>
          <a:lstStyle/>
          <a:p>
            <a:pPr eaLnBrk="1" hangingPunct="1"/>
            <a:r>
              <a:rPr lang="en-US" dirty="0"/>
              <a:t>Robots that Learn </a:t>
            </a:r>
            <a:br>
              <a:rPr lang="en-US" dirty="0"/>
            </a:br>
            <a:r>
              <a:rPr lang="en-US" dirty="0"/>
              <a:t>Grounded Language </a:t>
            </a:r>
            <a:br>
              <a:rPr lang="en-US" dirty="0"/>
            </a:br>
            <a:r>
              <a:rPr lang="en-US" dirty="0"/>
              <a:t>Through Interactive Dialog</a:t>
            </a:r>
            <a:endParaRPr lang="en-US" b="1" dirty="0"/>
          </a:p>
        </p:txBody>
      </p:sp>
      <p:sp>
        <p:nvSpPr>
          <p:cNvPr id="66565" name="Rectangle 3"/>
          <p:cNvSpPr>
            <a:spLocks noGrp="1" noChangeArrowheads="1"/>
          </p:cNvSpPr>
          <p:nvPr>
            <p:ph type="subTitle" idx="4294967295"/>
          </p:nvPr>
        </p:nvSpPr>
        <p:spPr>
          <a:xfrm>
            <a:off x="1105292" y="2599620"/>
            <a:ext cx="7351287" cy="1314450"/>
          </a:xfrm>
        </p:spPr>
        <p:txBody>
          <a:bodyPr/>
          <a:lstStyle/>
          <a:p>
            <a:pPr marL="0" indent="0" algn="ctr" eaLnBrk="1" hangingPunct="1">
              <a:buFontTx/>
              <a:buNone/>
            </a:pPr>
            <a:r>
              <a:rPr lang="en-US" dirty="0">
                <a:solidFill>
                  <a:srgbClr val="FF0000"/>
                </a:solidFill>
              </a:rPr>
              <a:t>Raymond J. Mooney</a:t>
            </a:r>
            <a:endParaRPr lang="en-US" sz="2800" dirty="0">
              <a:solidFill>
                <a:srgbClr val="FF0000"/>
              </a:solidFill>
            </a:endParaRPr>
          </a:p>
          <a:p>
            <a:pPr marL="0" indent="0" algn="ctr" eaLnBrk="1" hangingPunct="1">
              <a:buFontTx/>
              <a:buNone/>
            </a:pPr>
            <a:r>
              <a:rPr lang="en-US" sz="2800" dirty="0"/>
              <a:t>University of Texas at Austin</a:t>
            </a:r>
          </a:p>
          <a:p>
            <a:pPr marL="0" indent="0" algn="ctr" eaLnBrk="1" hangingPunct="1">
              <a:buFontTx/>
              <a:buNone/>
            </a:pPr>
            <a:r>
              <a:rPr lang="en-US" sz="2800" dirty="0">
                <a:solidFill>
                  <a:srgbClr val="336600"/>
                </a:solidFill>
              </a:rPr>
              <a:t>Joint Work with:</a:t>
            </a:r>
          </a:p>
          <a:p>
            <a:pPr marL="0" indent="0" algn="ctr" eaLnBrk="1" hangingPunct="1">
              <a:buFontTx/>
              <a:buNone/>
            </a:pPr>
            <a:r>
              <a:rPr lang="en-US" sz="2400" dirty="0">
                <a:solidFill>
                  <a:srgbClr val="C00000"/>
                </a:solidFill>
              </a:rPr>
              <a:t>Jesse Thomason, Aishwarya </a:t>
            </a:r>
            <a:r>
              <a:rPr lang="en-US" sz="2400" dirty="0" err="1">
                <a:solidFill>
                  <a:srgbClr val="C00000"/>
                </a:solidFill>
              </a:rPr>
              <a:t>Padmakumar</a:t>
            </a:r>
            <a:r>
              <a:rPr lang="en-US" sz="2400" dirty="0">
                <a:solidFill>
                  <a:srgbClr val="C00000"/>
                </a:solidFill>
              </a:rPr>
              <a:t>, </a:t>
            </a:r>
            <a:r>
              <a:rPr lang="en-US" sz="2400" dirty="0" err="1">
                <a:solidFill>
                  <a:srgbClr val="C00000"/>
                </a:solidFill>
              </a:rPr>
              <a:t>Jivko</a:t>
            </a:r>
            <a:r>
              <a:rPr lang="en-US" sz="2400" dirty="0">
                <a:solidFill>
                  <a:srgbClr val="C00000"/>
                </a:solidFill>
              </a:rPr>
              <a:t> </a:t>
            </a:r>
            <a:r>
              <a:rPr lang="en-US" sz="2400" dirty="0" err="1">
                <a:solidFill>
                  <a:srgbClr val="C00000"/>
                </a:solidFill>
              </a:rPr>
              <a:t>Sinapov</a:t>
            </a:r>
            <a:r>
              <a:rPr lang="en-US" sz="2400" dirty="0">
                <a:solidFill>
                  <a:srgbClr val="C00000"/>
                </a:solidFill>
              </a:rPr>
              <a:t>, Peter Stone, </a:t>
            </a:r>
            <a:r>
              <a:rPr lang="en-US" sz="2400" dirty="0" err="1">
                <a:solidFill>
                  <a:srgbClr val="C00000"/>
                </a:solidFill>
              </a:rPr>
              <a:t>Shiqi</a:t>
            </a:r>
            <a:r>
              <a:rPr lang="en-US" sz="2400" dirty="0">
                <a:solidFill>
                  <a:srgbClr val="C00000"/>
                </a:solidFill>
              </a:rPr>
              <a:t> Zhang,  Justin Hart, Maxwell </a:t>
            </a:r>
            <a:r>
              <a:rPr lang="en-US" sz="2400" dirty="0" err="1">
                <a:solidFill>
                  <a:srgbClr val="C00000"/>
                </a:solidFill>
              </a:rPr>
              <a:t>Svetlik</a:t>
            </a:r>
            <a:endParaRPr lang="en-US" sz="2400"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Background: Semantic Parsing</a:t>
            </a:r>
          </a:p>
        </p:txBody>
      </p:sp>
      <p:sp>
        <p:nvSpPr>
          <p:cNvPr id="272" name="Shape 2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10</a:t>
            </a:fld>
            <a:endParaRPr lang="en"/>
          </a:p>
        </p:txBody>
      </p:sp>
      <p:sp>
        <p:nvSpPr>
          <p:cNvPr id="273" name="Shape 273"/>
          <p:cNvSpPr/>
          <p:nvPr/>
        </p:nvSpPr>
        <p:spPr>
          <a:xfrm>
            <a:off x="1317325" y="1216450"/>
            <a:ext cx="3591900" cy="1447200"/>
          </a:xfrm>
          <a:prstGeom prst="wedgeEllipseCallout">
            <a:avLst>
              <a:gd name="adj1" fmla="val -20833"/>
              <a:gd name="adj2" fmla="val 625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t>Go to Alice’s office and get the light mug for the chair.</a:t>
            </a:r>
          </a:p>
        </p:txBody>
      </p:sp>
      <p:pic>
        <p:nvPicPr>
          <p:cNvPr id="274" name="Shape 274" descr="person.png"/>
          <p:cNvPicPr preferRelativeResize="0"/>
          <p:nvPr/>
        </p:nvPicPr>
        <p:blipFill>
          <a:blip r:embed="rId3">
            <a:alphaModFix/>
          </a:blip>
          <a:stretch>
            <a:fillRect/>
          </a:stretch>
        </p:blipFill>
        <p:spPr>
          <a:xfrm flipH="1">
            <a:off x="140375" y="2414425"/>
            <a:ext cx="2438400" cy="2438400"/>
          </a:xfrm>
          <a:prstGeom prst="rect">
            <a:avLst/>
          </a:prstGeom>
          <a:noFill/>
          <a:ln>
            <a:noFill/>
          </a:ln>
        </p:spPr>
      </p:pic>
      <p:sp>
        <p:nvSpPr>
          <p:cNvPr id="275" name="Shape 275"/>
          <p:cNvSpPr txBox="1"/>
          <p:nvPr/>
        </p:nvSpPr>
        <p:spPr>
          <a:xfrm>
            <a:off x="2501275" y="2939850"/>
            <a:ext cx="6636000" cy="1447200"/>
          </a:xfrm>
          <a:prstGeom prst="rect">
            <a:avLst/>
          </a:prstGeom>
          <a:noFill/>
          <a:ln>
            <a:noFill/>
          </a:ln>
        </p:spPr>
        <p:txBody>
          <a:bodyPr lIns="91425" tIns="91425" rIns="91425" bIns="91425" anchor="ctr" anchorCtr="0">
            <a:noAutofit/>
          </a:bodyPr>
          <a:lstStyle/>
          <a:p>
            <a:pPr lvl="0" algn="ctr" rtl="0">
              <a:spcBef>
                <a:spcPts val="0"/>
              </a:spcBef>
              <a:buNone/>
            </a:pPr>
            <a:r>
              <a:rPr lang="en" sz="2400">
                <a:solidFill>
                  <a:schemeClr val="dk1"/>
                </a:solidFill>
              </a:rPr>
              <a:t>go(the(λ</a:t>
            </a:r>
            <a:r>
              <a:rPr lang="en" sz="2400" i="1">
                <a:solidFill>
                  <a:schemeClr val="dk1"/>
                </a:solidFill>
              </a:rPr>
              <a:t>x</a:t>
            </a:r>
            <a:r>
              <a:rPr lang="en" sz="2400">
                <a:solidFill>
                  <a:schemeClr val="dk1"/>
                </a:solidFill>
              </a:rPr>
              <a:t>.(office(</a:t>
            </a:r>
            <a:r>
              <a:rPr lang="en" sz="2400" i="1">
                <a:solidFill>
                  <a:schemeClr val="dk1"/>
                </a:solidFill>
              </a:rPr>
              <a:t>x</a:t>
            </a:r>
            <a:r>
              <a:rPr lang="en" sz="2400">
                <a:solidFill>
                  <a:schemeClr val="dk1"/>
                </a:solidFill>
              </a:rPr>
              <a:t>) ⋀ owns(alice, </a:t>
            </a:r>
            <a:r>
              <a:rPr lang="en" sz="2400" i="1">
                <a:solidFill>
                  <a:schemeClr val="dk1"/>
                </a:solidFill>
              </a:rPr>
              <a:t>x</a:t>
            </a:r>
            <a:r>
              <a:rPr lang="en" sz="2400">
                <a:solidFill>
                  <a:schemeClr val="dk1"/>
                </a:solidFill>
              </a:rPr>
              <a:t>)))) ⋀ deliver(the(λ</a:t>
            </a:r>
            <a:r>
              <a:rPr lang="en" sz="2400" i="1">
                <a:solidFill>
                  <a:schemeClr val="dk1"/>
                </a:solidFill>
              </a:rPr>
              <a:t>y</a:t>
            </a:r>
            <a:r>
              <a:rPr lang="en" sz="2400">
                <a:solidFill>
                  <a:schemeClr val="dk1"/>
                </a:solidFill>
              </a:rPr>
              <a:t>.(light(</a:t>
            </a:r>
            <a:r>
              <a:rPr lang="en" sz="2400" i="1">
                <a:solidFill>
                  <a:schemeClr val="dk1"/>
                </a:solidFill>
              </a:rPr>
              <a:t>y</a:t>
            </a:r>
            <a:r>
              <a:rPr lang="en" sz="2400">
                <a:solidFill>
                  <a:schemeClr val="dk1"/>
                </a:solidFill>
              </a:rPr>
              <a:t>) ⋀ mug(</a:t>
            </a:r>
            <a:r>
              <a:rPr lang="en" sz="2400" i="1">
                <a:solidFill>
                  <a:schemeClr val="dk1"/>
                </a:solidFill>
              </a:rPr>
              <a:t>y</a:t>
            </a:r>
            <a:r>
              <a:rPr lang="en" sz="2400">
                <a:solidFill>
                  <a:schemeClr val="dk1"/>
                </a:solidFill>
              </a:rPr>
              <a:t>))), bob)</a:t>
            </a:r>
          </a:p>
        </p:txBody>
      </p:sp>
      <p:sp>
        <p:nvSpPr>
          <p:cNvPr id="276" name="Shape 276"/>
          <p:cNvSpPr/>
          <p:nvPr/>
        </p:nvSpPr>
        <p:spPr>
          <a:xfrm>
            <a:off x="5479875" y="1574650"/>
            <a:ext cx="1385700" cy="730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t>Semantic Parser</a:t>
            </a:r>
          </a:p>
        </p:txBody>
      </p:sp>
      <p:sp>
        <p:nvSpPr>
          <p:cNvPr id="277" name="Shape 277"/>
          <p:cNvSpPr/>
          <p:nvPr/>
        </p:nvSpPr>
        <p:spPr>
          <a:xfrm>
            <a:off x="7667350" y="1349050"/>
            <a:ext cx="1182300" cy="11820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Training Data</a:t>
            </a:r>
          </a:p>
        </p:txBody>
      </p:sp>
      <p:cxnSp>
        <p:nvCxnSpPr>
          <p:cNvPr id="278" name="Shape 278"/>
          <p:cNvCxnSpPr>
            <a:stCxn id="277" idx="2"/>
            <a:endCxn id="276" idx="3"/>
          </p:cNvCxnSpPr>
          <p:nvPr/>
        </p:nvCxnSpPr>
        <p:spPr>
          <a:xfrm rot="10800000">
            <a:off x="6865450" y="1940050"/>
            <a:ext cx="801900" cy="0"/>
          </a:xfrm>
          <a:prstGeom prst="straightConnector1">
            <a:avLst/>
          </a:prstGeom>
          <a:noFill/>
          <a:ln w="9525" cap="flat" cmpd="sng">
            <a:solidFill>
              <a:schemeClr val="dk2"/>
            </a:solidFill>
            <a:prstDash val="solid"/>
            <a:round/>
            <a:headEnd type="none" w="lg" len="lg"/>
            <a:tailEnd type="triangle" w="lg" len="lg"/>
          </a:ln>
        </p:spPr>
      </p:cxnSp>
      <p:cxnSp>
        <p:nvCxnSpPr>
          <p:cNvPr id="279" name="Shape 279"/>
          <p:cNvCxnSpPr>
            <a:stCxn id="273" idx="5"/>
            <a:endCxn id="276" idx="1"/>
          </p:cNvCxnSpPr>
          <p:nvPr/>
        </p:nvCxnSpPr>
        <p:spPr>
          <a:xfrm>
            <a:off x="4909225" y="1940050"/>
            <a:ext cx="570600" cy="0"/>
          </a:xfrm>
          <a:prstGeom prst="straightConnector1">
            <a:avLst/>
          </a:prstGeom>
          <a:noFill/>
          <a:ln w="9525" cap="flat" cmpd="sng">
            <a:solidFill>
              <a:schemeClr val="dk2"/>
            </a:solidFill>
            <a:prstDash val="solid"/>
            <a:round/>
            <a:headEnd type="none" w="lg" len="lg"/>
            <a:tailEnd type="triangle" w="lg" len="lg"/>
          </a:ln>
        </p:spPr>
      </p:cxnSp>
      <p:cxnSp>
        <p:nvCxnSpPr>
          <p:cNvPr id="280" name="Shape 280"/>
          <p:cNvCxnSpPr>
            <a:stCxn id="276" idx="2"/>
          </p:cNvCxnSpPr>
          <p:nvPr/>
        </p:nvCxnSpPr>
        <p:spPr>
          <a:xfrm>
            <a:off x="6172725" y="2305450"/>
            <a:ext cx="0" cy="8751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11</a:t>
            </a:fld>
            <a:endParaRPr lang="en"/>
          </a:p>
        </p:txBody>
      </p:sp>
      <p:sp>
        <p:nvSpPr>
          <p:cNvPr id="407" name="Shape 40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t>Generating New Training Examples from Dialog</a:t>
            </a:r>
          </a:p>
        </p:txBody>
      </p:sp>
      <p:sp>
        <p:nvSpPr>
          <p:cNvPr id="408" name="Shape 40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50000"/>
              </a:lnSpc>
              <a:spcBef>
                <a:spcPts val="0"/>
              </a:spcBef>
              <a:buChar char="●"/>
            </a:pPr>
            <a:r>
              <a:rPr lang="en" dirty="0">
                <a:solidFill>
                  <a:schemeClr val="tx1"/>
                </a:solidFill>
              </a:rPr>
              <a:t>Past work generates training data for a semantic parser given a corpus of conversations [Artzi &amp; Zettlemoyer, 2011]</a:t>
            </a:r>
          </a:p>
          <a:p>
            <a:pPr marL="457200" lvl="0" indent="-228600" rtl="0">
              <a:lnSpc>
                <a:spcPct val="150000"/>
              </a:lnSpc>
              <a:spcBef>
                <a:spcPts val="0"/>
              </a:spcBef>
              <a:buChar char="●"/>
            </a:pPr>
            <a:r>
              <a:rPr lang="en" dirty="0">
                <a:solidFill>
                  <a:schemeClr val="tx1"/>
                </a:solidFill>
              </a:rPr>
              <a:t>We pair a confirmed understanding from a dialog with previous misunderstood utterances.</a:t>
            </a:r>
          </a:p>
          <a:p>
            <a:pPr marL="914400" lvl="1" indent="-228600" rtl="0">
              <a:lnSpc>
                <a:spcPct val="150000"/>
              </a:lnSpc>
              <a:spcBef>
                <a:spcPts val="0"/>
              </a:spcBef>
              <a:buChar char="○"/>
            </a:pPr>
            <a:r>
              <a:rPr lang="en" dirty="0">
                <a:solidFill>
                  <a:schemeClr val="tx1"/>
                </a:solidFill>
              </a:rPr>
              <a:t>When system finally understands some meaning Y, assume all past utterances X</a:t>
            </a:r>
            <a:r>
              <a:rPr lang="en" baseline="-25000" dirty="0">
                <a:solidFill>
                  <a:schemeClr val="tx1"/>
                </a:solidFill>
              </a:rPr>
              <a:t>i</a:t>
            </a:r>
            <a:r>
              <a:rPr lang="en" dirty="0">
                <a:solidFill>
                  <a:schemeClr val="tx1"/>
                </a:solidFill>
              </a:rPr>
              <a:t> that tried to refer to Y mean Y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12</a:t>
            </a:fld>
            <a:endParaRPr lang="en"/>
          </a:p>
        </p:txBody>
      </p:sp>
      <p:pic>
        <p:nvPicPr>
          <p:cNvPr id="426" name="Shape 426" descr="delivery_HIT_example.png"/>
          <p:cNvPicPr preferRelativeResize="0"/>
          <p:nvPr/>
        </p:nvPicPr>
        <p:blipFill>
          <a:blip r:embed="rId3">
            <a:alphaModFix/>
          </a:blip>
          <a:stretch>
            <a:fillRect/>
          </a:stretch>
        </p:blipFill>
        <p:spPr>
          <a:xfrm>
            <a:off x="133775" y="723224"/>
            <a:ext cx="8876450" cy="363255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13</a:t>
            </a:fld>
            <a:endParaRPr lang="en"/>
          </a:p>
        </p:txBody>
      </p:sp>
      <p:pic>
        <p:nvPicPr>
          <p:cNvPr id="432" name="Shape 432"/>
          <p:cNvPicPr preferRelativeResize="0"/>
          <p:nvPr/>
        </p:nvPicPr>
        <p:blipFill>
          <a:blip r:embed="rId3">
            <a:alphaModFix/>
          </a:blip>
          <a:stretch>
            <a:fillRect/>
          </a:stretch>
        </p:blipFill>
        <p:spPr>
          <a:xfrm>
            <a:off x="481787" y="1038675"/>
            <a:ext cx="5610225" cy="3762375"/>
          </a:xfrm>
          <a:prstGeom prst="rect">
            <a:avLst/>
          </a:prstGeom>
          <a:noFill/>
          <a:ln>
            <a:noFill/>
          </a:ln>
        </p:spPr>
      </p:pic>
      <p:sp>
        <p:nvSpPr>
          <p:cNvPr id="433" name="Shape 4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Generating New Training Examples</a:t>
            </a:r>
          </a:p>
        </p:txBody>
      </p:sp>
      <p:pic>
        <p:nvPicPr>
          <p:cNvPr id="434" name="Shape 434"/>
          <p:cNvPicPr preferRelativeResize="0"/>
          <p:nvPr/>
        </p:nvPicPr>
        <p:blipFill>
          <a:blip r:embed="rId4">
            <a:alphaModFix/>
          </a:blip>
          <a:stretch>
            <a:fillRect/>
          </a:stretch>
        </p:blipFill>
        <p:spPr>
          <a:xfrm>
            <a:off x="4681537" y="1943100"/>
            <a:ext cx="1000125" cy="2019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14</a:t>
            </a:fld>
            <a:endParaRPr lang="en"/>
          </a:p>
        </p:txBody>
      </p:sp>
      <p:pic>
        <p:nvPicPr>
          <p:cNvPr id="440" name="Shape 440"/>
          <p:cNvPicPr preferRelativeResize="0"/>
          <p:nvPr/>
        </p:nvPicPr>
        <p:blipFill>
          <a:blip r:embed="rId3">
            <a:alphaModFix/>
          </a:blip>
          <a:stretch>
            <a:fillRect/>
          </a:stretch>
        </p:blipFill>
        <p:spPr>
          <a:xfrm>
            <a:off x="481787" y="1038675"/>
            <a:ext cx="5610225" cy="3762375"/>
          </a:xfrm>
          <a:prstGeom prst="rect">
            <a:avLst/>
          </a:prstGeom>
          <a:noFill/>
          <a:ln>
            <a:noFill/>
          </a:ln>
        </p:spPr>
      </p:pic>
      <p:sp>
        <p:nvSpPr>
          <p:cNvPr id="441" name="Shape 44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Generating New Training Examples</a:t>
            </a:r>
          </a:p>
        </p:txBody>
      </p:sp>
      <p:pic>
        <p:nvPicPr>
          <p:cNvPr id="442" name="Shape 442"/>
          <p:cNvPicPr preferRelativeResize="0"/>
          <p:nvPr/>
        </p:nvPicPr>
        <p:blipFill>
          <a:blip r:embed="rId4">
            <a:alphaModFix/>
          </a:blip>
          <a:stretch>
            <a:fillRect/>
          </a:stretch>
        </p:blipFill>
        <p:spPr>
          <a:xfrm>
            <a:off x="4681537" y="1943100"/>
            <a:ext cx="1000125" cy="2019300"/>
          </a:xfrm>
          <a:prstGeom prst="rect">
            <a:avLst/>
          </a:prstGeom>
          <a:noFill/>
          <a:ln>
            <a:noFill/>
          </a:ln>
        </p:spPr>
      </p:pic>
      <p:pic>
        <p:nvPicPr>
          <p:cNvPr id="443" name="Shape 443"/>
          <p:cNvPicPr preferRelativeResize="0"/>
          <p:nvPr/>
        </p:nvPicPr>
        <p:blipFill>
          <a:blip r:embed="rId5">
            <a:alphaModFix/>
          </a:blip>
          <a:stretch>
            <a:fillRect/>
          </a:stretch>
        </p:blipFill>
        <p:spPr>
          <a:xfrm>
            <a:off x="4748212" y="2295525"/>
            <a:ext cx="714375" cy="1314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Shape 44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15</a:t>
            </a:fld>
            <a:endParaRPr lang="en"/>
          </a:p>
        </p:txBody>
      </p:sp>
      <p:pic>
        <p:nvPicPr>
          <p:cNvPr id="449" name="Shape 449"/>
          <p:cNvPicPr preferRelativeResize="0"/>
          <p:nvPr/>
        </p:nvPicPr>
        <p:blipFill>
          <a:blip r:embed="rId3">
            <a:alphaModFix/>
          </a:blip>
          <a:stretch>
            <a:fillRect/>
          </a:stretch>
        </p:blipFill>
        <p:spPr>
          <a:xfrm>
            <a:off x="481787" y="1038675"/>
            <a:ext cx="5610225" cy="3762375"/>
          </a:xfrm>
          <a:prstGeom prst="rect">
            <a:avLst/>
          </a:prstGeom>
          <a:noFill/>
          <a:ln>
            <a:noFill/>
          </a:ln>
        </p:spPr>
      </p:pic>
      <p:sp>
        <p:nvSpPr>
          <p:cNvPr id="450" name="Shape 45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Generating New Training Examples</a:t>
            </a:r>
          </a:p>
        </p:txBody>
      </p:sp>
      <p:pic>
        <p:nvPicPr>
          <p:cNvPr id="451" name="Shape 451"/>
          <p:cNvPicPr preferRelativeResize="0"/>
          <p:nvPr/>
        </p:nvPicPr>
        <p:blipFill>
          <a:blip r:embed="rId4">
            <a:alphaModFix/>
          </a:blip>
          <a:stretch>
            <a:fillRect/>
          </a:stretch>
        </p:blipFill>
        <p:spPr>
          <a:xfrm>
            <a:off x="4681537" y="1943100"/>
            <a:ext cx="1000125" cy="2019300"/>
          </a:xfrm>
          <a:prstGeom prst="rect">
            <a:avLst/>
          </a:prstGeom>
          <a:noFill/>
          <a:ln>
            <a:noFill/>
          </a:ln>
        </p:spPr>
      </p:pic>
      <p:pic>
        <p:nvPicPr>
          <p:cNvPr id="452" name="Shape 452"/>
          <p:cNvPicPr preferRelativeResize="0"/>
          <p:nvPr/>
        </p:nvPicPr>
        <p:blipFill>
          <a:blip r:embed="rId5">
            <a:alphaModFix/>
          </a:blip>
          <a:stretch>
            <a:fillRect/>
          </a:stretch>
        </p:blipFill>
        <p:spPr>
          <a:xfrm>
            <a:off x="4748212" y="2295525"/>
            <a:ext cx="714375" cy="1314450"/>
          </a:xfrm>
          <a:prstGeom prst="rect">
            <a:avLst/>
          </a:prstGeom>
          <a:noFill/>
          <a:ln>
            <a:noFill/>
          </a:ln>
        </p:spPr>
      </p:pic>
      <p:pic>
        <p:nvPicPr>
          <p:cNvPr id="453" name="Shape 453"/>
          <p:cNvPicPr preferRelativeResize="0"/>
          <p:nvPr/>
        </p:nvPicPr>
        <p:blipFill>
          <a:blip r:embed="rId6">
            <a:alphaModFix/>
          </a:blip>
          <a:stretch>
            <a:fillRect/>
          </a:stretch>
        </p:blipFill>
        <p:spPr>
          <a:xfrm>
            <a:off x="4752975" y="2914650"/>
            <a:ext cx="400050" cy="68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Generating New Training Examples</a:t>
            </a:r>
          </a:p>
          <a:p>
            <a:pPr lvl="0" rtl="0">
              <a:spcBef>
                <a:spcPts val="0"/>
              </a:spcBef>
              <a:buNone/>
            </a:pPr>
            <a:endParaRPr/>
          </a:p>
        </p:txBody>
      </p:sp>
      <p:sp>
        <p:nvSpPr>
          <p:cNvPr id="459" name="Shape 45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16</a:t>
            </a:fld>
            <a:endParaRPr lang="en"/>
          </a:p>
        </p:txBody>
      </p:sp>
      <p:pic>
        <p:nvPicPr>
          <p:cNvPr id="460" name="Shape 460"/>
          <p:cNvPicPr preferRelativeResize="0"/>
          <p:nvPr/>
        </p:nvPicPr>
        <p:blipFill>
          <a:blip r:embed="rId3">
            <a:alphaModFix/>
          </a:blip>
          <a:stretch>
            <a:fillRect/>
          </a:stretch>
        </p:blipFill>
        <p:spPr>
          <a:xfrm>
            <a:off x="1485900" y="1423987"/>
            <a:ext cx="6172200" cy="2600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Shape 50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t>Experiments</a:t>
            </a:r>
          </a:p>
        </p:txBody>
      </p:sp>
      <p:sp>
        <p:nvSpPr>
          <p:cNvPr id="504" name="Shape 50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42900" rtl="0">
              <a:lnSpc>
                <a:spcPct val="150000"/>
              </a:lnSpc>
              <a:spcBef>
                <a:spcPts val="0"/>
              </a:spcBef>
              <a:spcAft>
                <a:spcPts val="0"/>
              </a:spcAft>
              <a:buClr>
                <a:schemeClr val="dk2"/>
              </a:buClr>
              <a:buSzPct val="100000"/>
              <a:buChar char="●"/>
            </a:pPr>
            <a:r>
              <a:rPr lang="en" dirty="0">
                <a:solidFill>
                  <a:srgbClr val="2009A9"/>
                </a:solidFill>
              </a:rPr>
              <a:t>Hypothesis: Performing incremental re-training of a parser with sentence/parse pairs obtained through dialog will result in better user experience than using a pre-trained parser alone</a:t>
            </a:r>
          </a:p>
          <a:p>
            <a:pPr marL="457200" lvl="0" indent="-342900" rtl="0">
              <a:lnSpc>
                <a:spcPct val="150000"/>
              </a:lnSpc>
              <a:spcBef>
                <a:spcPts val="0"/>
              </a:spcBef>
              <a:spcAft>
                <a:spcPts val="0"/>
              </a:spcAft>
              <a:buClr>
                <a:srgbClr val="000000"/>
              </a:buClr>
              <a:buSzPct val="100000"/>
              <a:buChar char="●"/>
            </a:pPr>
            <a:r>
              <a:rPr lang="en" dirty="0">
                <a:solidFill>
                  <a:srgbClr val="2009A9"/>
                </a:solidFill>
              </a:rPr>
              <a:t>Tested via:</a:t>
            </a:r>
          </a:p>
          <a:p>
            <a:pPr marL="914400" lvl="1" indent="-342900" rtl="0">
              <a:lnSpc>
                <a:spcPct val="150000"/>
              </a:lnSpc>
              <a:spcBef>
                <a:spcPts val="0"/>
              </a:spcBef>
              <a:spcAft>
                <a:spcPts val="0"/>
              </a:spcAft>
              <a:buClr>
                <a:srgbClr val="000000"/>
              </a:buClr>
              <a:buSzPct val="100000"/>
              <a:buChar char="○"/>
            </a:pPr>
            <a:r>
              <a:rPr lang="en" sz="1800" dirty="0">
                <a:solidFill>
                  <a:srgbClr val="2009A9"/>
                </a:solidFill>
              </a:rPr>
              <a:t>Mechanical Turk - many users, less realistic interaction (just text, no robot)</a:t>
            </a:r>
          </a:p>
          <a:p>
            <a:pPr marL="914400" lvl="1" indent="-342900" rtl="0">
              <a:lnSpc>
                <a:spcPct val="150000"/>
              </a:lnSpc>
              <a:spcBef>
                <a:spcPts val="0"/>
              </a:spcBef>
              <a:spcAft>
                <a:spcPts val="0"/>
              </a:spcAft>
              <a:buClr>
                <a:srgbClr val="000000"/>
              </a:buClr>
              <a:buSzPct val="100000"/>
              <a:buChar char="○"/>
            </a:pPr>
            <a:r>
              <a:rPr lang="en" sz="1800" dirty="0">
                <a:solidFill>
                  <a:srgbClr val="2009A9"/>
                </a:solidFill>
              </a:rPr>
              <a:t>Segbot Platform - few users, natural interactions with real world robot</a:t>
            </a:r>
          </a:p>
        </p:txBody>
      </p:sp>
      <p:sp>
        <p:nvSpPr>
          <p:cNvPr id="505" name="Shape 50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t>Mechanical Turk Experiment</a:t>
            </a:r>
          </a:p>
        </p:txBody>
      </p:sp>
      <p:sp>
        <p:nvSpPr>
          <p:cNvPr id="511" name="Shape 51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42900" rtl="0">
              <a:lnSpc>
                <a:spcPct val="150000"/>
              </a:lnSpc>
              <a:spcBef>
                <a:spcPts val="0"/>
              </a:spcBef>
              <a:spcAft>
                <a:spcPts val="0"/>
              </a:spcAft>
              <a:buClr>
                <a:schemeClr val="dk2"/>
              </a:buClr>
              <a:buSzPct val="100000"/>
              <a:buChar char="●"/>
            </a:pPr>
            <a:r>
              <a:rPr lang="en" dirty="0">
                <a:solidFill>
                  <a:srgbClr val="2009A9"/>
                </a:solidFill>
              </a:rPr>
              <a:t>Four training batches of ~100 users each</a:t>
            </a:r>
          </a:p>
          <a:p>
            <a:pPr marL="457200" lvl="0" indent="-317500" rtl="0">
              <a:lnSpc>
                <a:spcPct val="150000"/>
              </a:lnSpc>
              <a:spcBef>
                <a:spcPts val="0"/>
              </a:spcBef>
              <a:spcAft>
                <a:spcPts val="0"/>
              </a:spcAft>
              <a:buClr>
                <a:schemeClr val="dk2"/>
              </a:buClr>
              <a:buSzPct val="77777"/>
              <a:buChar char="●"/>
            </a:pPr>
            <a:r>
              <a:rPr lang="en" dirty="0">
                <a:solidFill>
                  <a:srgbClr val="2009A9"/>
                </a:solidFill>
              </a:rPr>
              <a:t>Retraining after every batch (~50 training goals)</a:t>
            </a:r>
          </a:p>
          <a:p>
            <a:pPr marL="457200" marR="0" lvl="0" indent="-317500" algn="l" rtl="0">
              <a:lnSpc>
                <a:spcPct val="150000"/>
              </a:lnSpc>
              <a:spcBef>
                <a:spcPts val="0"/>
              </a:spcBef>
              <a:spcAft>
                <a:spcPts val="0"/>
              </a:spcAft>
              <a:buClr>
                <a:schemeClr val="dk2"/>
              </a:buClr>
              <a:buSzPct val="77777"/>
              <a:buChar char="●"/>
            </a:pPr>
            <a:r>
              <a:rPr lang="en" dirty="0">
                <a:solidFill>
                  <a:srgbClr val="2009A9"/>
                </a:solidFill>
              </a:rPr>
              <a:t>Performance measured after every batch (~50 testing goals)</a:t>
            </a:r>
          </a:p>
          <a:p>
            <a:pPr marL="457200" marR="0" lvl="0" indent="-317500" algn="l" rtl="0">
              <a:lnSpc>
                <a:spcPct val="150000"/>
              </a:lnSpc>
              <a:spcBef>
                <a:spcPts val="0"/>
              </a:spcBef>
              <a:spcAft>
                <a:spcPts val="0"/>
              </a:spcAft>
              <a:buClr>
                <a:srgbClr val="000000"/>
              </a:buClr>
              <a:buSzPct val="77777"/>
              <a:buChar char="●"/>
            </a:pPr>
            <a:r>
              <a:rPr lang="en" dirty="0">
                <a:solidFill>
                  <a:srgbClr val="2009A9"/>
                </a:solidFill>
              </a:rPr>
              <a:t>Goals:</a:t>
            </a:r>
          </a:p>
          <a:p>
            <a:pPr marL="914400" marR="0" lvl="1" indent="-228600" algn="l" rtl="0">
              <a:lnSpc>
                <a:spcPct val="150000"/>
              </a:lnSpc>
              <a:spcBef>
                <a:spcPts val="0"/>
              </a:spcBef>
              <a:spcAft>
                <a:spcPts val="0"/>
              </a:spcAft>
              <a:buClr>
                <a:srgbClr val="000000"/>
              </a:buClr>
              <a:buChar char="○"/>
            </a:pPr>
            <a:r>
              <a:rPr lang="en" dirty="0">
                <a:solidFill>
                  <a:srgbClr val="2009A9"/>
                </a:solidFill>
              </a:rPr>
              <a:t>Navigation - user told the robot is needed in a certain room (one action, single argument)</a:t>
            </a:r>
          </a:p>
          <a:p>
            <a:pPr marL="914400" marR="0" lvl="1" indent="-228600" algn="l" rtl="0">
              <a:lnSpc>
                <a:spcPct val="150000"/>
              </a:lnSpc>
              <a:spcBef>
                <a:spcPts val="0"/>
              </a:spcBef>
              <a:spcAft>
                <a:spcPts val="0"/>
              </a:spcAft>
              <a:buClr>
                <a:srgbClr val="000000"/>
              </a:buClr>
              <a:buChar char="○"/>
            </a:pPr>
            <a:r>
              <a:rPr lang="en" dirty="0">
                <a:solidFill>
                  <a:srgbClr val="2009A9"/>
                </a:solidFill>
              </a:rPr>
              <a:t>Delivery - user told a certain person needs a certain item (one action, two arguments)</a:t>
            </a:r>
          </a:p>
        </p:txBody>
      </p:sp>
      <p:sp>
        <p:nvSpPr>
          <p:cNvPr id="512" name="Shape 5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Mechanical Turk Survey Responses</a:t>
            </a:r>
          </a:p>
        </p:txBody>
      </p:sp>
      <p:sp>
        <p:nvSpPr>
          <p:cNvPr id="525" name="Shape 52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19</a:t>
            </a:fld>
            <a:endParaRPr lang="en"/>
          </a:p>
        </p:txBody>
      </p:sp>
      <p:pic>
        <p:nvPicPr>
          <p:cNvPr id="526" name="Shape 526"/>
          <p:cNvPicPr preferRelativeResize="0"/>
          <p:nvPr/>
        </p:nvPicPr>
        <p:blipFill>
          <a:blip r:embed="rId3">
            <a:alphaModFix/>
          </a:blip>
          <a:stretch>
            <a:fillRect/>
          </a:stretch>
        </p:blipFill>
        <p:spPr>
          <a:xfrm>
            <a:off x="1343025" y="1017712"/>
            <a:ext cx="6457950" cy="3971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from Interactive Dialog</a:t>
            </a:r>
          </a:p>
        </p:txBody>
      </p:sp>
      <p:sp>
        <p:nvSpPr>
          <p:cNvPr id="3" name="Content Placeholder 2"/>
          <p:cNvSpPr>
            <a:spLocks noGrp="1"/>
          </p:cNvSpPr>
          <p:nvPr>
            <p:ph idx="1"/>
          </p:nvPr>
        </p:nvSpPr>
        <p:spPr/>
        <p:txBody>
          <a:bodyPr/>
          <a:lstStyle/>
          <a:p>
            <a:r>
              <a:rPr lang="en-US" sz="2800" dirty="0"/>
              <a:t>Most NLP systems, including robotic ones, require large amounts of pre-assembled manually labeled training data. </a:t>
            </a:r>
          </a:p>
          <a:p>
            <a:r>
              <a:rPr lang="en-US" sz="2800" dirty="0"/>
              <a:t>This is laborious and may not capture the knowledge needed during actual end use.</a:t>
            </a:r>
          </a:p>
          <a:p>
            <a:r>
              <a:rPr lang="en-US" sz="2800" dirty="0"/>
              <a:t>Ideally, a robot could learn to understand language better through natural interaction with human users while in operation.</a:t>
            </a:r>
          </a:p>
        </p:txBody>
      </p:sp>
      <p:sp>
        <p:nvSpPr>
          <p:cNvPr id="4" name="Slide Number Placeholder 3"/>
          <p:cNvSpPr>
            <a:spLocks noGrp="1"/>
          </p:cNvSpPr>
          <p:nvPr>
            <p:ph type="sldNum" sz="quarter" idx="11"/>
          </p:nvPr>
        </p:nvSpPr>
        <p:spPr/>
        <p:txBody>
          <a:bodyPr/>
          <a:lstStyle/>
          <a:p>
            <a:fld id="{C00908E0-2CD8-43DB-8F16-1B583539CFFD}" type="slidenum">
              <a:rPr lang="ar-SA" smtClean="0">
                <a:solidFill>
                  <a:srgbClr val="000000"/>
                </a:solidFill>
              </a:rPr>
              <a:pPr/>
              <a:t>2</a:t>
            </a:fld>
            <a:endParaRPr lang="en-US">
              <a:solidFill>
                <a:srgbClr val="000000"/>
              </a:solidFill>
              <a:latin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Mechanical Turk Dialog Turns</a:t>
            </a:r>
          </a:p>
        </p:txBody>
      </p:sp>
      <p:sp>
        <p:nvSpPr>
          <p:cNvPr id="518" name="Shape 51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20</a:t>
            </a:fld>
            <a:endParaRPr lang="en"/>
          </a:p>
        </p:txBody>
      </p:sp>
      <p:pic>
        <p:nvPicPr>
          <p:cNvPr id="519" name="Shape 519"/>
          <p:cNvPicPr preferRelativeResize="0"/>
          <p:nvPr/>
        </p:nvPicPr>
        <p:blipFill>
          <a:blip r:embed="rId3">
            <a:alphaModFix/>
          </a:blip>
          <a:stretch>
            <a:fillRect/>
          </a:stretch>
        </p:blipFill>
        <p:spPr>
          <a:xfrm>
            <a:off x="1452550" y="969125"/>
            <a:ext cx="6238875" cy="3962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t>Segbot Experiment</a:t>
            </a:r>
          </a:p>
        </p:txBody>
      </p:sp>
      <p:sp>
        <p:nvSpPr>
          <p:cNvPr id="539" name="Shape 53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342900" rtl="0">
              <a:lnSpc>
                <a:spcPct val="150000"/>
              </a:lnSpc>
              <a:spcBef>
                <a:spcPts val="0"/>
              </a:spcBef>
              <a:spcAft>
                <a:spcPts val="0"/>
              </a:spcAft>
              <a:buClr>
                <a:schemeClr val="dk2"/>
              </a:buClr>
              <a:buSzPct val="100000"/>
              <a:buChar char="●"/>
            </a:pPr>
            <a:r>
              <a:rPr lang="en" dirty="0">
                <a:solidFill>
                  <a:srgbClr val="2009A9"/>
                </a:solidFill>
              </a:rPr>
              <a:t>10 users with baseline system (no additional training)</a:t>
            </a:r>
          </a:p>
          <a:p>
            <a:pPr marL="457200" marR="0" lvl="0" indent="-342900" algn="l" rtl="0">
              <a:lnSpc>
                <a:spcPct val="150000"/>
              </a:lnSpc>
              <a:spcBef>
                <a:spcPts val="0"/>
              </a:spcBef>
              <a:spcAft>
                <a:spcPts val="0"/>
              </a:spcAft>
              <a:buClr>
                <a:schemeClr val="dk2"/>
              </a:buClr>
              <a:buSzPct val="100000"/>
              <a:buChar char="●"/>
            </a:pPr>
            <a:r>
              <a:rPr lang="en" dirty="0">
                <a:solidFill>
                  <a:srgbClr val="2009A9"/>
                </a:solidFill>
              </a:rPr>
              <a:t>Robot roamed the office for four days</a:t>
            </a:r>
          </a:p>
          <a:p>
            <a:pPr marL="914400" marR="0" lvl="1" indent="-342900" algn="l" rtl="0">
              <a:lnSpc>
                <a:spcPct val="150000"/>
              </a:lnSpc>
              <a:spcBef>
                <a:spcPts val="0"/>
              </a:spcBef>
              <a:spcAft>
                <a:spcPts val="0"/>
              </a:spcAft>
              <a:buClr>
                <a:srgbClr val="000000"/>
              </a:buClr>
              <a:buSzPct val="100000"/>
              <a:buChar char="○"/>
            </a:pPr>
            <a:r>
              <a:rPr lang="en" sz="1800" dirty="0">
                <a:solidFill>
                  <a:srgbClr val="2009A9"/>
                </a:solidFill>
              </a:rPr>
              <a:t>34 conversations with users in the office ended with training goals</a:t>
            </a:r>
          </a:p>
          <a:p>
            <a:pPr marL="914400" marR="0" lvl="1" indent="-342900" algn="l" rtl="0">
              <a:lnSpc>
                <a:spcPct val="150000"/>
              </a:lnSpc>
              <a:spcBef>
                <a:spcPts val="0"/>
              </a:spcBef>
              <a:spcAft>
                <a:spcPts val="0"/>
              </a:spcAft>
              <a:buClr>
                <a:srgbClr val="000000"/>
              </a:buClr>
              <a:buSzPct val="100000"/>
              <a:buChar char="○"/>
            </a:pPr>
            <a:r>
              <a:rPr lang="en" sz="1800" dirty="0">
                <a:solidFill>
                  <a:srgbClr val="2009A9"/>
                </a:solidFill>
              </a:rPr>
              <a:t>System re-trained after four days</a:t>
            </a:r>
          </a:p>
          <a:p>
            <a:pPr marL="457200" marR="0" lvl="0" indent="-342900" algn="l" rtl="0">
              <a:lnSpc>
                <a:spcPct val="150000"/>
              </a:lnSpc>
              <a:spcBef>
                <a:spcPts val="0"/>
              </a:spcBef>
              <a:spcAft>
                <a:spcPts val="0"/>
              </a:spcAft>
              <a:buClr>
                <a:srgbClr val="000000"/>
              </a:buClr>
              <a:buSzPct val="100000"/>
              <a:buChar char="●"/>
            </a:pPr>
            <a:r>
              <a:rPr lang="en" dirty="0">
                <a:solidFill>
                  <a:srgbClr val="2009A9"/>
                </a:solidFill>
              </a:rPr>
              <a:t>Final Test: 10 users with re-trained system</a:t>
            </a:r>
          </a:p>
        </p:txBody>
      </p:sp>
      <p:sp>
        <p:nvSpPr>
          <p:cNvPr id="540" name="Shape 5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Shape 54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Segbot Dialog Success</a:t>
            </a:r>
          </a:p>
        </p:txBody>
      </p:sp>
      <p:sp>
        <p:nvSpPr>
          <p:cNvPr id="546" name="Shape 54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22</a:t>
            </a:fld>
            <a:endParaRPr lang="en"/>
          </a:p>
        </p:txBody>
      </p:sp>
      <p:pic>
        <p:nvPicPr>
          <p:cNvPr id="547" name="Shape 547"/>
          <p:cNvPicPr preferRelativeResize="0"/>
          <p:nvPr/>
        </p:nvPicPr>
        <p:blipFill>
          <a:blip r:embed="rId3">
            <a:alphaModFix/>
          </a:blip>
          <a:stretch>
            <a:fillRect/>
          </a:stretch>
        </p:blipFill>
        <p:spPr>
          <a:xfrm>
            <a:off x="1485900" y="1017725"/>
            <a:ext cx="6172200" cy="3962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Shape 5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Segbot Survey Responses</a:t>
            </a:r>
          </a:p>
        </p:txBody>
      </p:sp>
      <p:sp>
        <p:nvSpPr>
          <p:cNvPr id="553" name="Shape 55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23</a:t>
            </a:fld>
            <a:endParaRPr lang="en"/>
          </a:p>
        </p:txBody>
      </p:sp>
      <p:pic>
        <p:nvPicPr>
          <p:cNvPr id="554" name="Shape 554"/>
          <p:cNvPicPr preferRelativeResize="0"/>
          <p:nvPr/>
        </p:nvPicPr>
        <p:blipFill>
          <a:blip r:embed="rId3">
            <a:alphaModFix/>
          </a:blip>
          <a:stretch>
            <a:fillRect/>
          </a:stretch>
        </p:blipFill>
        <p:spPr>
          <a:xfrm>
            <a:off x="1328725" y="716737"/>
            <a:ext cx="6486525" cy="4162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45897" y="686094"/>
            <a:ext cx="9189897" cy="857400"/>
          </a:xfrm>
          <a:prstGeom prst="rect">
            <a:avLst/>
          </a:prstGeom>
        </p:spPr>
        <p:txBody>
          <a:bodyPr lIns="91425" tIns="91425" rIns="91425" bIns="91425" anchor="ctr" anchorCtr="0">
            <a:noAutofit/>
          </a:bodyPr>
          <a:lstStyle/>
          <a:p>
            <a:pPr lvl="0">
              <a:spcBef>
                <a:spcPts val="0"/>
              </a:spcBef>
              <a:buNone/>
            </a:pPr>
            <a:r>
              <a:rPr lang="en-US" sz="3600" dirty="0"/>
              <a:t>Integrated Learning of </a:t>
            </a:r>
            <a:r>
              <a:rPr lang="en" sz="3600" dirty="0"/>
              <a:t>Dialog </a:t>
            </a:r>
            <a:r>
              <a:rPr lang="en-US" sz="3600" dirty="0"/>
              <a:t>Strategies</a:t>
            </a:r>
            <a:br>
              <a:rPr lang="en" sz="3600" dirty="0"/>
            </a:br>
            <a:r>
              <a:rPr lang="en-US" sz="3600" dirty="0"/>
              <a:t>and Semantic Parsing</a:t>
            </a:r>
            <a:br>
              <a:rPr lang="en" sz="3600" dirty="0"/>
            </a:br>
            <a:r>
              <a:rPr lang="en" sz="2400" dirty="0"/>
              <a:t>(Padmakumar et al., EACL-2017)</a:t>
            </a:r>
            <a:endParaRPr lang="en" sz="3600" dirty="0"/>
          </a:p>
        </p:txBody>
      </p:sp>
      <p:sp>
        <p:nvSpPr>
          <p:cNvPr id="293" name="Shape 293"/>
          <p:cNvSpPr txBox="1">
            <a:spLocks noGrp="1"/>
          </p:cNvSpPr>
          <p:nvPr>
            <p:ph type="body" idx="1"/>
          </p:nvPr>
        </p:nvSpPr>
        <p:spPr>
          <a:xfrm>
            <a:off x="434251" y="1809309"/>
            <a:ext cx="8229600" cy="2914800"/>
          </a:xfrm>
          <a:prstGeom prst="rect">
            <a:avLst/>
          </a:prstGeom>
        </p:spPr>
        <p:txBody>
          <a:bodyPr lIns="91425" tIns="91425" rIns="91425" bIns="91425" anchor="t" anchorCtr="0">
            <a:noAutofit/>
          </a:bodyPr>
          <a:lstStyle/>
          <a:p>
            <a:pPr marL="457200" lvl="0" indent="-381000" rtl="0">
              <a:lnSpc>
                <a:spcPct val="150000"/>
              </a:lnSpc>
              <a:spcBef>
                <a:spcPts val="0"/>
              </a:spcBef>
              <a:spcAft>
                <a:spcPts val="1600"/>
              </a:spcAft>
              <a:buClr>
                <a:srgbClr val="000000"/>
              </a:buClr>
              <a:buSzPct val="100000"/>
              <a:buFont typeface="Arial"/>
              <a:buChar char="●"/>
            </a:pPr>
            <a:r>
              <a:rPr lang="en" sz="2400" dirty="0">
                <a:solidFill>
                  <a:schemeClr val="dk1"/>
                </a:solidFill>
              </a:rPr>
              <a:t>Previous system uses a fixed, hand-</a:t>
            </a:r>
            <a:r>
              <a:rPr lang="en-US" sz="2400" dirty="0">
                <a:solidFill>
                  <a:schemeClr val="dk1"/>
                </a:solidFill>
              </a:rPr>
              <a:t>coded dialog policy.</a:t>
            </a:r>
          </a:p>
          <a:p>
            <a:pPr marL="457200" lvl="0" indent="-381000" rtl="0">
              <a:lnSpc>
                <a:spcPct val="150000"/>
              </a:lnSpc>
              <a:spcBef>
                <a:spcPts val="0"/>
              </a:spcBef>
              <a:spcAft>
                <a:spcPts val="1600"/>
              </a:spcAft>
              <a:buClr>
                <a:srgbClr val="000000"/>
              </a:buClr>
              <a:buSzPct val="100000"/>
              <a:buFont typeface="Arial"/>
              <a:buChar char="●"/>
            </a:pPr>
            <a:r>
              <a:rPr lang="en-US" sz="2400" dirty="0">
                <a:solidFill>
                  <a:schemeClr val="dk1"/>
                </a:solidFill>
              </a:rPr>
              <a:t>There is a long tradition of using Reinforcement Learning to learn better dialog policies from experience.</a:t>
            </a:r>
          </a:p>
          <a:p>
            <a:pPr marL="457200" lvl="0" indent="-381000" rtl="0">
              <a:lnSpc>
                <a:spcPct val="150000"/>
              </a:lnSpc>
              <a:spcBef>
                <a:spcPts val="0"/>
              </a:spcBef>
              <a:spcAft>
                <a:spcPts val="1600"/>
              </a:spcAft>
              <a:buClr>
                <a:srgbClr val="000000"/>
              </a:buClr>
              <a:buSzPct val="100000"/>
              <a:buFont typeface="Arial"/>
              <a:buChar char="●"/>
            </a:pPr>
            <a:r>
              <a:rPr lang="en-US" sz="2400" dirty="0">
                <a:solidFill>
                  <a:schemeClr val="dk1"/>
                </a:solidFill>
              </a:rPr>
              <a:t>Can </a:t>
            </a:r>
            <a:r>
              <a:rPr lang="en-US" sz="2400" b="1" i="1" dirty="0">
                <a:solidFill>
                  <a:schemeClr val="dk1"/>
                </a:solidFill>
              </a:rPr>
              <a:t>both </a:t>
            </a:r>
            <a:r>
              <a:rPr lang="en-US" sz="2400" dirty="0">
                <a:solidFill>
                  <a:schemeClr val="dk1"/>
                </a:solidFill>
              </a:rPr>
              <a:t>improved dialog policies </a:t>
            </a:r>
            <a:r>
              <a:rPr lang="en-US" sz="2400" b="1" i="1" dirty="0">
                <a:solidFill>
                  <a:schemeClr val="dk1"/>
                </a:solidFill>
              </a:rPr>
              <a:t>and</a:t>
            </a:r>
            <a:r>
              <a:rPr lang="en-US" sz="2400" dirty="0">
                <a:solidFill>
                  <a:schemeClr val="dk1"/>
                </a:solidFill>
              </a:rPr>
              <a:t> semantic parsers be learned </a:t>
            </a:r>
            <a:r>
              <a:rPr lang="en-US" sz="2400" b="1" i="1" dirty="0">
                <a:solidFill>
                  <a:schemeClr val="dk1"/>
                </a:solidFill>
              </a:rPr>
              <a:t>jointly</a:t>
            </a:r>
            <a:r>
              <a:rPr lang="en-US" sz="2400" dirty="0">
                <a:solidFill>
                  <a:schemeClr val="dk1"/>
                </a:solidFill>
              </a:rPr>
              <a:t> from interactive dialog?</a:t>
            </a:r>
            <a:endParaRPr sz="2400" dirty="0">
              <a:solidFill>
                <a:srgbClr val="000000"/>
              </a:solidFill>
            </a:endParaRPr>
          </a:p>
        </p:txBody>
      </p:sp>
      <p:sp>
        <p:nvSpPr>
          <p:cNvPr id="294" name="Shape 29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4995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p:nvPr/>
        </p:nvSpPr>
        <p:spPr>
          <a:xfrm>
            <a:off x="4484800" y="4110250"/>
            <a:ext cx="3500400" cy="906900"/>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Shape 184"/>
          <p:cNvSpPr/>
          <p:nvPr/>
        </p:nvSpPr>
        <p:spPr>
          <a:xfrm>
            <a:off x="1109825" y="2586050"/>
            <a:ext cx="3387600" cy="857400"/>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Shape 185"/>
          <p:cNvSpPr txBox="1">
            <a:spLocks noGrp="1"/>
          </p:cNvSpPr>
          <p:nvPr>
            <p:ph type="title"/>
          </p:nvPr>
        </p:nvSpPr>
        <p:spPr>
          <a:xfrm>
            <a:off x="177997" y="371350"/>
            <a:ext cx="8862600" cy="857400"/>
          </a:xfrm>
          <a:prstGeom prst="rect">
            <a:avLst/>
          </a:prstGeom>
        </p:spPr>
        <p:txBody>
          <a:bodyPr lIns="91425" tIns="91425" rIns="91425" bIns="91425" anchor="ctr" anchorCtr="0">
            <a:noAutofit/>
          </a:bodyPr>
          <a:lstStyle/>
          <a:p>
            <a:pPr lvl="0" rtl="0">
              <a:spcBef>
                <a:spcPts val="0"/>
              </a:spcBef>
              <a:buNone/>
            </a:pPr>
            <a:r>
              <a:rPr lang="en-US" sz="4200" dirty="0"/>
              <a:t>Background: RL and POMDPs</a:t>
            </a:r>
            <a:endParaRPr lang="en" sz="4200" dirty="0"/>
          </a:p>
        </p:txBody>
      </p:sp>
      <p:sp>
        <p:nvSpPr>
          <p:cNvPr id="186" name="Shape 186"/>
          <p:cNvSpPr txBox="1">
            <a:spLocks noGrp="1"/>
          </p:cNvSpPr>
          <p:nvPr>
            <p:ph type="body" idx="1"/>
          </p:nvPr>
        </p:nvSpPr>
        <p:spPr>
          <a:xfrm>
            <a:off x="455275" y="1194931"/>
            <a:ext cx="8229600" cy="976500"/>
          </a:xfrm>
          <a:prstGeom prst="rect">
            <a:avLst/>
          </a:prstGeom>
        </p:spPr>
        <p:txBody>
          <a:bodyPr lIns="91425" tIns="91425" rIns="91425" bIns="91425" anchor="t" anchorCtr="0">
            <a:noAutofit/>
          </a:bodyPr>
          <a:lstStyle/>
          <a:p>
            <a:pPr marL="457200" lvl="0" indent="-342900" rtl="0">
              <a:lnSpc>
                <a:spcPct val="115000"/>
              </a:lnSpc>
              <a:spcBef>
                <a:spcPts val="0"/>
              </a:spcBef>
              <a:spcAft>
                <a:spcPts val="1600"/>
              </a:spcAft>
              <a:buClr>
                <a:srgbClr val="000000"/>
              </a:buClr>
              <a:buSzPct val="100000"/>
              <a:buFont typeface="Arial"/>
              <a:buChar char="●"/>
            </a:pPr>
            <a:r>
              <a:rPr lang="en" sz="1800" dirty="0">
                <a:solidFill>
                  <a:srgbClr val="000000"/>
                </a:solidFill>
              </a:rPr>
              <a:t>Reinforcement learning - learning for sequential tasks with only implicit feedback</a:t>
            </a:r>
          </a:p>
          <a:p>
            <a:pPr marL="457200" lvl="0" indent="-342900" rtl="0">
              <a:lnSpc>
                <a:spcPct val="115000"/>
              </a:lnSpc>
              <a:spcBef>
                <a:spcPts val="0"/>
              </a:spcBef>
              <a:spcAft>
                <a:spcPts val="1600"/>
              </a:spcAft>
              <a:buClr>
                <a:srgbClr val="000000"/>
              </a:buClr>
              <a:buSzPct val="100000"/>
              <a:buFont typeface="Arial"/>
              <a:buChar char="●"/>
            </a:pPr>
            <a:r>
              <a:rPr lang="en" sz="1800" dirty="0">
                <a:solidFill>
                  <a:srgbClr val="000000"/>
                </a:solidFill>
              </a:rPr>
              <a:t>Partially Observable Markov Decision Process -</a:t>
            </a:r>
          </a:p>
        </p:txBody>
      </p:sp>
      <p:sp>
        <p:nvSpPr>
          <p:cNvPr id="187" name="Shape 187"/>
          <p:cNvSpPr/>
          <p:nvPr/>
        </p:nvSpPr>
        <p:spPr>
          <a:xfrm>
            <a:off x="1217275" y="2692300"/>
            <a:ext cx="1200600" cy="662400"/>
          </a:xfrm>
          <a:prstGeom prst="rect">
            <a:avLst/>
          </a:prstGeom>
          <a:solidFill>
            <a:srgbClr val="FFAB40"/>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(b</a:t>
            </a:r>
            <a:r>
              <a:rPr kumimoji="0" lang="en" sz="1400" b="0" i="0" u="none" strike="noStrike" kern="0" cap="none" spc="0" normalizeH="0" baseline="-25000" noProof="0">
                <a:ln>
                  <a:noFill/>
                </a:ln>
                <a:solidFill>
                  <a:srgbClr val="000000"/>
                </a:solidFill>
                <a:effectLst/>
                <a:uLnTx/>
                <a:uFillTx/>
                <a:latin typeface="Arial"/>
                <a:cs typeface="Arial"/>
                <a:sym typeface="Arial"/>
              </a:rPr>
              <a:t>t-1</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188" name="Shape 188"/>
          <p:cNvSpPr/>
          <p:nvPr/>
        </p:nvSpPr>
        <p:spPr>
          <a:xfrm>
            <a:off x="2131675" y="4198425"/>
            <a:ext cx="1200600" cy="714600"/>
          </a:xfrm>
          <a:prstGeom prst="rect">
            <a:avLst/>
          </a:prstGeom>
          <a:solidFill>
            <a:srgbClr val="93C47D"/>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(s</a:t>
            </a:r>
            <a:r>
              <a:rPr kumimoji="0" lang="en" sz="1400" b="0" i="0" u="none" strike="noStrike" kern="0" cap="none" spc="0" normalizeH="0" baseline="-25000" noProof="0">
                <a:ln>
                  <a:noFill/>
                </a:ln>
                <a:solidFill>
                  <a:srgbClr val="000000"/>
                </a:solidFill>
                <a:effectLst/>
                <a:uLnTx/>
                <a:uFillTx/>
                <a:latin typeface="Arial"/>
                <a:cs typeface="Arial"/>
                <a:sym typeface="Arial"/>
              </a:rPr>
              <a:t>t</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189" name="Shape 189"/>
          <p:cNvSpPr/>
          <p:nvPr/>
        </p:nvSpPr>
        <p:spPr>
          <a:xfrm>
            <a:off x="2718350" y="3496650"/>
            <a:ext cx="98700" cy="572700"/>
          </a:xfrm>
          <a:prstGeom prst="upArrow">
            <a:avLst>
              <a:gd name="adj1" fmla="val 50000"/>
              <a:gd name="adj2" fmla="val 50000"/>
            </a:avLst>
          </a:prstGeom>
          <a:solidFill>
            <a:srgbClr val="000000"/>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Shape 190"/>
          <p:cNvSpPr txBox="1"/>
          <p:nvPr/>
        </p:nvSpPr>
        <p:spPr>
          <a:xfrm>
            <a:off x="2474925" y="3571475"/>
            <a:ext cx="363000" cy="5520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o</a:t>
            </a:r>
            <a:r>
              <a:rPr kumimoji="0" lang="en" sz="1400" b="0" i="0" u="none" strike="noStrike" kern="0" cap="none" spc="0" normalizeH="0" baseline="-25000" noProof="0">
                <a:ln>
                  <a:noFill/>
                </a:ln>
                <a:solidFill>
                  <a:srgbClr val="000000"/>
                </a:solidFill>
                <a:effectLst/>
                <a:uLnTx/>
                <a:uFillTx/>
                <a:latin typeface="Arial"/>
                <a:cs typeface="Arial"/>
                <a:sym typeface="Arial"/>
              </a:rPr>
              <a:t>t</a:t>
            </a:r>
          </a:p>
        </p:txBody>
      </p:sp>
      <p:sp>
        <p:nvSpPr>
          <p:cNvPr id="191" name="Shape 191"/>
          <p:cNvSpPr/>
          <p:nvPr/>
        </p:nvSpPr>
        <p:spPr>
          <a:xfrm>
            <a:off x="2524750" y="2957500"/>
            <a:ext cx="534000" cy="114900"/>
          </a:xfrm>
          <a:prstGeom prst="rightArrow">
            <a:avLst>
              <a:gd name="adj1" fmla="val 50000"/>
              <a:gd name="adj2" fmla="val 50000"/>
            </a:avLst>
          </a:prstGeom>
          <a:solidFill>
            <a:srgbClr val="351C75"/>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Shape 192"/>
          <p:cNvSpPr/>
          <p:nvPr/>
        </p:nvSpPr>
        <p:spPr>
          <a:xfrm>
            <a:off x="3198475" y="2692300"/>
            <a:ext cx="1200600" cy="662400"/>
          </a:xfrm>
          <a:prstGeom prst="rect">
            <a:avLst/>
          </a:prstGeom>
          <a:solidFill>
            <a:srgbClr val="FFAB40"/>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(b</a:t>
            </a:r>
            <a:r>
              <a:rPr kumimoji="0" lang="en" sz="1400" b="0" i="0" u="none" strike="noStrike" kern="0" cap="none" spc="0" normalizeH="0" baseline="-25000" noProof="0">
                <a:ln>
                  <a:noFill/>
                </a:ln>
                <a:solidFill>
                  <a:srgbClr val="000000"/>
                </a:solidFill>
                <a:effectLst/>
                <a:uLnTx/>
                <a:uFillTx/>
                <a:latin typeface="Arial"/>
                <a:cs typeface="Arial"/>
                <a:sym typeface="Arial"/>
              </a:rPr>
              <a:t>t</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193" name="Shape 193"/>
          <p:cNvSpPr/>
          <p:nvPr/>
        </p:nvSpPr>
        <p:spPr>
          <a:xfrm>
            <a:off x="4570075" y="4198425"/>
            <a:ext cx="1200600" cy="714600"/>
          </a:xfrm>
          <a:prstGeom prst="rect">
            <a:avLst/>
          </a:prstGeom>
          <a:solidFill>
            <a:srgbClr val="93C47D"/>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(s</a:t>
            </a:r>
            <a:r>
              <a:rPr kumimoji="0" lang="en" sz="1400" b="0" i="0" u="none" strike="noStrike" kern="0" cap="none" spc="0" normalizeH="0" baseline="-25000" noProof="0">
                <a:ln>
                  <a:noFill/>
                </a:ln>
                <a:solidFill>
                  <a:srgbClr val="000000"/>
                </a:solidFill>
                <a:effectLst/>
                <a:uLnTx/>
                <a:uFillTx/>
                <a:latin typeface="Arial"/>
                <a:cs typeface="Arial"/>
                <a:sym typeface="Arial"/>
              </a:rPr>
              <a:t>t</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194" name="Shape 194"/>
          <p:cNvSpPr txBox="1"/>
          <p:nvPr/>
        </p:nvSpPr>
        <p:spPr>
          <a:xfrm>
            <a:off x="6112925" y="3266675"/>
            <a:ext cx="458700" cy="5520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a:t>
            </a:r>
            <a:r>
              <a:rPr kumimoji="0" lang="en" sz="1400" b="0" i="0" u="none" strike="noStrike" kern="0" cap="none" spc="0" normalizeH="0" baseline="-25000" noProof="0">
                <a:ln>
                  <a:noFill/>
                </a:ln>
                <a:solidFill>
                  <a:srgbClr val="000000"/>
                </a:solidFill>
                <a:effectLst/>
                <a:uLnTx/>
                <a:uFillTx/>
                <a:latin typeface="Arial"/>
                <a:cs typeface="Arial"/>
                <a:sym typeface="Arial"/>
              </a:rPr>
              <a:t>t</a:t>
            </a:r>
          </a:p>
        </p:txBody>
      </p:sp>
      <p:sp>
        <p:nvSpPr>
          <p:cNvPr id="195" name="Shape 195"/>
          <p:cNvSpPr/>
          <p:nvPr/>
        </p:nvSpPr>
        <p:spPr>
          <a:xfrm>
            <a:off x="5953750" y="4481500"/>
            <a:ext cx="534000" cy="114900"/>
          </a:xfrm>
          <a:prstGeom prst="rightArrow">
            <a:avLst>
              <a:gd name="adj1" fmla="val 50000"/>
              <a:gd name="adj2" fmla="val 50000"/>
            </a:avLst>
          </a:prstGeom>
          <a:solidFill>
            <a:srgbClr val="351C75"/>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Shape 196"/>
          <p:cNvSpPr/>
          <p:nvPr/>
        </p:nvSpPr>
        <p:spPr>
          <a:xfrm>
            <a:off x="6627475" y="4198425"/>
            <a:ext cx="1200600" cy="714600"/>
          </a:xfrm>
          <a:prstGeom prst="rect">
            <a:avLst/>
          </a:prstGeom>
          <a:solidFill>
            <a:srgbClr val="93C47D"/>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(s</a:t>
            </a:r>
            <a:r>
              <a:rPr kumimoji="0" lang="en" sz="1400" b="0" i="0" u="none" strike="noStrike" kern="0" cap="none" spc="0" normalizeH="0" baseline="-25000" noProof="0">
                <a:ln>
                  <a:noFill/>
                </a:ln>
                <a:solidFill>
                  <a:srgbClr val="000000"/>
                </a:solidFill>
                <a:effectLst/>
                <a:uLnTx/>
                <a:uFillTx/>
                <a:latin typeface="Arial"/>
                <a:cs typeface="Arial"/>
                <a:sym typeface="Arial"/>
              </a:rPr>
              <a:t>t+1</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197" name="Shape 197"/>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Shape 198"/>
          <p:cNvSpPr/>
          <p:nvPr/>
        </p:nvSpPr>
        <p:spPr>
          <a:xfrm>
            <a:off x="6368625" y="2918925"/>
            <a:ext cx="98700" cy="1115100"/>
          </a:xfrm>
          <a:prstGeom prst="down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Shape 199"/>
          <p:cNvSpPr/>
          <p:nvPr/>
        </p:nvSpPr>
        <p:spPr>
          <a:xfrm rot="10800000" flipH="1">
            <a:off x="4570075" y="2918925"/>
            <a:ext cx="1821300" cy="56400"/>
          </a:xfrm>
          <a:prstGeom prst="rect">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03156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457200" y="777477"/>
            <a:ext cx="8229600" cy="857400"/>
          </a:xfrm>
          <a:prstGeom prst="rect">
            <a:avLst/>
          </a:prstGeom>
        </p:spPr>
        <p:txBody>
          <a:bodyPr lIns="91425" tIns="91425" rIns="91425" bIns="91425" anchor="ctr" anchorCtr="0">
            <a:noAutofit/>
          </a:bodyPr>
          <a:lstStyle/>
          <a:p>
            <a:pPr lvl="0">
              <a:spcBef>
                <a:spcPts val="0"/>
              </a:spcBef>
              <a:buNone/>
            </a:pPr>
            <a:r>
              <a:rPr lang="en"/>
              <a:t>Clarification Dialogs as POMDPs</a:t>
            </a:r>
          </a:p>
        </p:txBody>
      </p:sp>
      <p:sp>
        <p:nvSpPr>
          <p:cNvPr id="205" name="Shape 205"/>
          <p:cNvSpPr txBox="1">
            <a:spLocks noGrp="1"/>
          </p:cNvSpPr>
          <p:nvPr>
            <p:ph type="body" idx="1"/>
          </p:nvPr>
        </p:nvSpPr>
        <p:spPr>
          <a:xfrm>
            <a:off x="457200" y="1771650"/>
            <a:ext cx="8229600" cy="2914800"/>
          </a:xfrm>
          <a:prstGeom prst="rect">
            <a:avLst/>
          </a:prstGeom>
        </p:spPr>
        <p:txBody>
          <a:bodyPr lIns="91425" tIns="91425" rIns="91425" bIns="91425" anchor="t" anchorCtr="0">
            <a:noAutofit/>
          </a:bodyPr>
          <a:lstStyle/>
          <a:p>
            <a:pPr marL="457200" lvl="0" indent="-381000">
              <a:spcBef>
                <a:spcPts val="0"/>
              </a:spcBef>
              <a:buSzPct val="100000"/>
            </a:pPr>
            <a:r>
              <a:rPr lang="en" sz="2400" dirty="0">
                <a:solidFill>
                  <a:srgbClr val="C00000"/>
                </a:solidFill>
              </a:rPr>
              <a:t>States: </a:t>
            </a:r>
            <a:r>
              <a:rPr lang="en" sz="2400" dirty="0"/>
              <a:t>What the user is trying to convey via the dialog (commands)</a:t>
            </a:r>
          </a:p>
          <a:p>
            <a:pPr marL="457200" lvl="0" indent="-381000">
              <a:spcBef>
                <a:spcPts val="0"/>
              </a:spcBef>
              <a:buSzPct val="100000"/>
            </a:pPr>
            <a:r>
              <a:rPr lang="en" sz="2400" dirty="0">
                <a:solidFill>
                  <a:srgbClr val="C00000"/>
                </a:solidFill>
              </a:rPr>
              <a:t>Observations: </a:t>
            </a:r>
            <a:r>
              <a:rPr lang="en" sz="2400" dirty="0"/>
              <a:t>Output of the natural language understanding component</a:t>
            </a:r>
          </a:p>
          <a:p>
            <a:pPr marL="457200" lvl="0" indent="-381000" rtl="0">
              <a:spcBef>
                <a:spcPts val="0"/>
              </a:spcBef>
              <a:buSzPct val="100000"/>
            </a:pPr>
            <a:r>
              <a:rPr lang="en" sz="2400" dirty="0">
                <a:solidFill>
                  <a:srgbClr val="C00000"/>
                </a:solidFill>
              </a:rPr>
              <a:t>Actions: </a:t>
            </a:r>
            <a:r>
              <a:rPr lang="en" sz="2400" dirty="0"/>
              <a:t>Dialog actions (confirming, requesting a parameter value)</a:t>
            </a:r>
          </a:p>
        </p:txBody>
      </p:sp>
      <p:sp>
        <p:nvSpPr>
          <p:cNvPr id="206" name="Shape 20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72565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3256800" y="3926800"/>
            <a:ext cx="1552800" cy="1183500"/>
          </a:xfrm>
          <a:prstGeom prst="rect">
            <a:avLst/>
          </a:prstGeom>
          <a:noFill/>
          <a:ln w="38100" cap="flat" cmpd="sng">
            <a:solidFill>
              <a:srgbClr val="CC0000"/>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Shape 212"/>
          <p:cNvSpPr/>
          <p:nvPr/>
        </p:nvSpPr>
        <p:spPr>
          <a:xfrm>
            <a:off x="3256800" y="1945600"/>
            <a:ext cx="1552800" cy="1107300"/>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Shape 213"/>
          <p:cNvSpPr txBox="1">
            <a:spLocks noGrp="1"/>
          </p:cNvSpPr>
          <p:nvPr>
            <p:ph type="title"/>
          </p:nvPr>
        </p:nvSpPr>
        <p:spPr>
          <a:xfrm>
            <a:off x="457200" y="396477"/>
            <a:ext cx="8229600" cy="857400"/>
          </a:xfrm>
          <a:prstGeom prst="rect">
            <a:avLst/>
          </a:prstGeom>
        </p:spPr>
        <p:txBody>
          <a:bodyPr lIns="91425" tIns="91425" rIns="91425" bIns="91425" anchor="ctr" anchorCtr="0">
            <a:noAutofit/>
          </a:bodyPr>
          <a:lstStyle/>
          <a:p>
            <a:pPr lvl="0">
              <a:spcBef>
                <a:spcPts val="0"/>
              </a:spcBef>
              <a:buClr>
                <a:schemeClr val="dk1"/>
              </a:buClr>
              <a:buSzPct val="26190"/>
              <a:buFont typeface="Arial"/>
              <a:buNone/>
            </a:pPr>
            <a:r>
              <a:rPr lang="en" sz="4200"/>
              <a:t>Why is policy learning challenging?</a:t>
            </a:r>
          </a:p>
        </p:txBody>
      </p:sp>
      <p:sp>
        <p:nvSpPr>
          <p:cNvPr id="214" name="Shape 21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Shape 215"/>
          <p:cNvSpPr/>
          <p:nvPr/>
        </p:nvSpPr>
        <p:spPr>
          <a:xfrm>
            <a:off x="5049904" y="2394018"/>
            <a:ext cx="3255899" cy="689700"/>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Shape 216"/>
          <p:cNvSpPr/>
          <p:nvPr/>
        </p:nvSpPr>
        <p:spPr>
          <a:xfrm>
            <a:off x="2759125" y="1280149"/>
            <a:ext cx="2626500" cy="626699"/>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Shape 217"/>
          <p:cNvSpPr/>
          <p:nvPr/>
        </p:nvSpPr>
        <p:spPr>
          <a:xfrm>
            <a:off x="2842443" y="1357796"/>
            <a:ext cx="931199" cy="484200"/>
          </a:xfrm>
          <a:prstGeom prst="rect">
            <a:avLst/>
          </a:prstGeom>
          <a:solidFill>
            <a:srgbClr val="FFAB40"/>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(b</a:t>
            </a:r>
            <a:r>
              <a:rPr kumimoji="0" lang="en" sz="1400" b="0" i="0" u="none" strike="noStrike" kern="0" cap="none" spc="0" normalizeH="0" baseline="-25000" noProof="0">
                <a:ln>
                  <a:noFill/>
                </a:ln>
                <a:solidFill>
                  <a:srgbClr val="000000"/>
                </a:solidFill>
                <a:effectLst/>
                <a:uLnTx/>
                <a:uFillTx/>
                <a:latin typeface="Arial"/>
                <a:cs typeface="Arial"/>
                <a:sym typeface="Arial"/>
              </a:rPr>
              <a:t>t-1</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18" name="Shape 218"/>
          <p:cNvSpPr/>
          <p:nvPr/>
        </p:nvSpPr>
        <p:spPr>
          <a:xfrm>
            <a:off x="3448917" y="2458459"/>
            <a:ext cx="1182900" cy="522000"/>
          </a:xfrm>
          <a:prstGeom prst="rect">
            <a:avLst/>
          </a:prstGeom>
          <a:solidFill>
            <a:srgbClr val="93C47D"/>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(s</a:t>
            </a:r>
            <a:r>
              <a:rPr kumimoji="0" lang="en" sz="1400" b="0" i="0" u="none" strike="noStrike" kern="0" cap="none" spc="0" normalizeH="0" baseline="-25000" noProof="0">
                <a:ln>
                  <a:noFill/>
                </a:ln>
                <a:solidFill>
                  <a:srgbClr val="000000"/>
                </a:solidFill>
                <a:effectLst/>
                <a:uLnTx/>
                <a:uFillTx/>
                <a:latin typeface="Arial"/>
                <a:cs typeface="Arial"/>
                <a:sym typeface="Arial"/>
              </a:rPr>
              <a:t>t</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19" name="Shape 219"/>
          <p:cNvSpPr/>
          <p:nvPr/>
        </p:nvSpPr>
        <p:spPr>
          <a:xfrm>
            <a:off x="4006397" y="2021804"/>
            <a:ext cx="76800" cy="418500"/>
          </a:xfrm>
          <a:prstGeom prst="upArrow">
            <a:avLst>
              <a:gd name="adj1" fmla="val 50000"/>
              <a:gd name="adj2" fmla="val 50000"/>
            </a:avLst>
          </a:prstGeom>
          <a:solidFill>
            <a:srgbClr val="000000"/>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Shape 220"/>
          <p:cNvSpPr txBox="1"/>
          <p:nvPr/>
        </p:nvSpPr>
        <p:spPr>
          <a:xfrm>
            <a:off x="3711436" y="2000295"/>
            <a:ext cx="536700" cy="4035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o</a:t>
            </a:r>
            <a:r>
              <a:rPr kumimoji="0" lang="en" sz="1400" b="0" i="0" u="none" strike="noStrike" kern="0" cap="none" spc="0" normalizeH="0" baseline="-25000" noProof="0">
                <a:ln>
                  <a:noFill/>
                </a:ln>
                <a:solidFill>
                  <a:srgbClr val="000000"/>
                </a:solidFill>
                <a:effectLst/>
                <a:uLnTx/>
                <a:uFillTx/>
                <a:latin typeface="Arial"/>
                <a:cs typeface="Arial"/>
                <a:sym typeface="Arial"/>
              </a:rPr>
              <a:t>t</a:t>
            </a:r>
          </a:p>
        </p:txBody>
      </p:sp>
      <p:sp>
        <p:nvSpPr>
          <p:cNvPr id="221" name="Shape 221"/>
          <p:cNvSpPr/>
          <p:nvPr/>
        </p:nvSpPr>
        <p:spPr>
          <a:xfrm>
            <a:off x="3856277" y="1551600"/>
            <a:ext cx="414000" cy="83700"/>
          </a:xfrm>
          <a:prstGeom prst="rightArrow">
            <a:avLst>
              <a:gd name="adj1" fmla="val 50000"/>
              <a:gd name="adj2" fmla="val 50000"/>
            </a:avLst>
          </a:prstGeom>
          <a:solidFill>
            <a:srgbClr val="351C75"/>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Shape 222"/>
          <p:cNvSpPr/>
          <p:nvPr/>
        </p:nvSpPr>
        <p:spPr>
          <a:xfrm>
            <a:off x="4378693" y="1357796"/>
            <a:ext cx="931200" cy="484200"/>
          </a:xfrm>
          <a:prstGeom prst="rect">
            <a:avLst/>
          </a:prstGeom>
          <a:solidFill>
            <a:srgbClr val="FFAB40"/>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(b</a:t>
            </a:r>
            <a:r>
              <a:rPr kumimoji="0" lang="en" sz="1400" b="0" i="0" u="none" strike="noStrike" kern="0" cap="none" spc="0" normalizeH="0" baseline="-25000" noProof="0">
                <a:ln>
                  <a:noFill/>
                </a:ln>
                <a:solidFill>
                  <a:srgbClr val="000000"/>
                </a:solidFill>
                <a:effectLst/>
                <a:uLnTx/>
                <a:uFillTx/>
                <a:latin typeface="Arial"/>
                <a:cs typeface="Arial"/>
                <a:sym typeface="Arial"/>
              </a:rPr>
              <a:t>t</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23" name="Shape 223"/>
          <p:cNvSpPr/>
          <p:nvPr/>
        </p:nvSpPr>
        <p:spPr>
          <a:xfrm>
            <a:off x="5190503" y="2458459"/>
            <a:ext cx="1182900" cy="522000"/>
          </a:xfrm>
          <a:prstGeom prst="rect">
            <a:avLst/>
          </a:prstGeom>
          <a:solidFill>
            <a:srgbClr val="93C47D"/>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(s</a:t>
            </a:r>
            <a:r>
              <a:rPr kumimoji="0" lang="en" sz="1400" b="0" i="0" u="none" strike="noStrike" kern="0" cap="none" spc="0" normalizeH="0" baseline="-25000" noProof="0">
                <a:ln>
                  <a:noFill/>
                </a:ln>
                <a:solidFill>
                  <a:srgbClr val="000000"/>
                </a:solidFill>
                <a:effectLst/>
                <a:uLnTx/>
                <a:uFillTx/>
                <a:latin typeface="Arial"/>
                <a:cs typeface="Arial"/>
                <a:sym typeface="Arial"/>
              </a:rPr>
              <a:t>t</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24" name="Shape 224"/>
          <p:cNvSpPr txBox="1"/>
          <p:nvPr/>
        </p:nvSpPr>
        <p:spPr>
          <a:xfrm>
            <a:off x="6457872" y="1777540"/>
            <a:ext cx="536700" cy="4035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a:t>
            </a:r>
            <a:r>
              <a:rPr kumimoji="0" lang="en" sz="1400" b="0" i="0" u="none" strike="noStrike" kern="0" cap="none" spc="0" normalizeH="0" baseline="-25000" noProof="0">
                <a:ln>
                  <a:noFill/>
                </a:ln>
                <a:solidFill>
                  <a:srgbClr val="000000"/>
                </a:solidFill>
                <a:effectLst/>
                <a:uLnTx/>
                <a:uFillTx/>
                <a:latin typeface="Arial"/>
                <a:cs typeface="Arial"/>
                <a:sym typeface="Arial"/>
              </a:rPr>
              <a:t>t</a:t>
            </a:r>
          </a:p>
        </p:txBody>
      </p:sp>
      <p:sp>
        <p:nvSpPr>
          <p:cNvPr id="225" name="Shape 225"/>
          <p:cNvSpPr/>
          <p:nvPr/>
        </p:nvSpPr>
        <p:spPr>
          <a:xfrm>
            <a:off x="6515172" y="2665319"/>
            <a:ext cx="414000" cy="83700"/>
          </a:xfrm>
          <a:prstGeom prst="rightArrow">
            <a:avLst>
              <a:gd name="adj1" fmla="val 50000"/>
              <a:gd name="adj2" fmla="val 50000"/>
            </a:avLst>
          </a:prstGeom>
          <a:solidFill>
            <a:srgbClr val="351C75"/>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Shape 226"/>
          <p:cNvSpPr/>
          <p:nvPr/>
        </p:nvSpPr>
        <p:spPr>
          <a:xfrm>
            <a:off x="7037579" y="2458459"/>
            <a:ext cx="1182900" cy="522000"/>
          </a:xfrm>
          <a:prstGeom prst="rect">
            <a:avLst/>
          </a:prstGeom>
          <a:solidFill>
            <a:srgbClr val="93C47D"/>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(s</a:t>
            </a:r>
            <a:r>
              <a:rPr kumimoji="0" lang="en" sz="1400" b="0" i="0" u="none" strike="noStrike" kern="0" cap="none" spc="0" normalizeH="0" baseline="-25000" noProof="0">
                <a:ln>
                  <a:noFill/>
                </a:ln>
                <a:solidFill>
                  <a:srgbClr val="000000"/>
                </a:solidFill>
                <a:effectLst/>
                <a:uLnTx/>
                <a:uFillTx/>
                <a:latin typeface="Arial"/>
                <a:cs typeface="Arial"/>
                <a:sym typeface="Arial"/>
              </a:rPr>
              <a:t>t+1</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27" name="Shape 227"/>
          <p:cNvSpPr/>
          <p:nvPr/>
        </p:nvSpPr>
        <p:spPr>
          <a:xfrm>
            <a:off x="6836871" y="1523410"/>
            <a:ext cx="76800" cy="815400"/>
          </a:xfrm>
          <a:prstGeom prst="down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Shape 228"/>
          <p:cNvSpPr/>
          <p:nvPr/>
        </p:nvSpPr>
        <p:spPr>
          <a:xfrm rot="10800000" flipH="1">
            <a:off x="5442251" y="1523526"/>
            <a:ext cx="1412399" cy="41100"/>
          </a:xfrm>
          <a:prstGeom prst="rect">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Shape 229"/>
          <p:cNvSpPr/>
          <p:nvPr/>
        </p:nvSpPr>
        <p:spPr>
          <a:xfrm>
            <a:off x="5049904" y="4375218"/>
            <a:ext cx="3255899" cy="689700"/>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Shape 230"/>
          <p:cNvSpPr/>
          <p:nvPr/>
        </p:nvSpPr>
        <p:spPr>
          <a:xfrm>
            <a:off x="2759125" y="3261349"/>
            <a:ext cx="2626500" cy="626700"/>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Shape 231"/>
          <p:cNvSpPr/>
          <p:nvPr/>
        </p:nvSpPr>
        <p:spPr>
          <a:xfrm>
            <a:off x="2842443" y="3338996"/>
            <a:ext cx="931199" cy="484200"/>
          </a:xfrm>
          <a:prstGeom prst="rect">
            <a:avLst/>
          </a:prstGeom>
          <a:solidFill>
            <a:srgbClr val="FFAB40"/>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(b</a:t>
            </a:r>
            <a:r>
              <a:rPr kumimoji="0" lang="en" sz="1400" b="0" i="0" u="none" strike="noStrike" kern="0" cap="none" spc="0" normalizeH="0" baseline="-25000" noProof="0">
                <a:ln>
                  <a:noFill/>
                </a:ln>
                <a:solidFill>
                  <a:srgbClr val="000000"/>
                </a:solidFill>
                <a:effectLst/>
                <a:uLnTx/>
                <a:uFillTx/>
                <a:latin typeface="Arial"/>
                <a:cs typeface="Arial"/>
                <a:sym typeface="Arial"/>
              </a:rPr>
              <a:t>t-1</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32" name="Shape 232"/>
          <p:cNvSpPr/>
          <p:nvPr/>
        </p:nvSpPr>
        <p:spPr>
          <a:xfrm>
            <a:off x="3448917" y="4439659"/>
            <a:ext cx="1182900" cy="522000"/>
          </a:xfrm>
          <a:prstGeom prst="rect">
            <a:avLst/>
          </a:prstGeom>
          <a:solidFill>
            <a:srgbClr val="93C47D"/>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(s</a:t>
            </a:r>
            <a:r>
              <a:rPr kumimoji="0" lang="en" sz="1400" b="0" i="0" u="none" strike="noStrike" kern="0" cap="none" spc="0" normalizeH="0" baseline="-25000" noProof="0">
                <a:ln>
                  <a:noFill/>
                </a:ln>
                <a:solidFill>
                  <a:srgbClr val="000000"/>
                </a:solidFill>
                <a:effectLst/>
                <a:uLnTx/>
                <a:uFillTx/>
                <a:latin typeface="Arial"/>
                <a:cs typeface="Arial"/>
                <a:sym typeface="Arial"/>
              </a:rPr>
              <a:t>t</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33" name="Shape 233"/>
          <p:cNvSpPr/>
          <p:nvPr/>
        </p:nvSpPr>
        <p:spPr>
          <a:xfrm>
            <a:off x="4006397" y="4003004"/>
            <a:ext cx="76800" cy="418500"/>
          </a:xfrm>
          <a:prstGeom prst="upArrow">
            <a:avLst>
              <a:gd name="adj1" fmla="val 50000"/>
              <a:gd name="adj2" fmla="val 50000"/>
            </a:avLst>
          </a:prstGeom>
          <a:solidFill>
            <a:srgbClr val="000000"/>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4" name="Shape 234"/>
          <p:cNvSpPr txBox="1"/>
          <p:nvPr/>
        </p:nvSpPr>
        <p:spPr>
          <a:xfrm>
            <a:off x="3711436" y="3981495"/>
            <a:ext cx="536700" cy="4035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o</a:t>
            </a:r>
            <a:r>
              <a:rPr kumimoji="0" lang="en" sz="1400" b="0" i="0" u="none" strike="noStrike" kern="0" cap="none" spc="0" normalizeH="0" baseline="-25000" noProof="0">
                <a:ln>
                  <a:noFill/>
                </a:ln>
                <a:solidFill>
                  <a:srgbClr val="000000"/>
                </a:solidFill>
                <a:effectLst/>
                <a:uLnTx/>
                <a:uFillTx/>
                <a:latin typeface="Arial"/>
                <a:cs typeface="Arial"/>
                <a:sym typeface="Arial"/>
              </a:rPr>
              <a:t>t</a:t>
            </a:r>
          </a:p>
        </p:txBody>
      </p:sp>
      <p:sp>
        <p:nvSpPr>
          <p:cNvPr id="235" name="Shape 235"/>
          <p:cNvSpPr/>
          <p:nvPr/>
        </p:nvSpPr>
        <p:spPr>
          <a:xfrm>
            <a:off x="3856277" y="3532800"/>
            <a:ext cx="414000" cy="83700"/>
          </a:xfrm>
          <a:prstGeom prst="rightArrow">
            <a:avLst>
              <a:gd name="adj1" fmla="val 50000"/>
              <a:gd name="adj2" fmla="val 50000"/>
            </a:avLst>
          </a:prstGeom>
          <a:solidFill>
            <a:srgbClr val="351C75"/>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 name="Shape 236"/>
          <p:cNvSpPr/>
          <p:nvPr/>
        </p:nvSpPr>
        <p:spPr>
          <a:xfrm>
            <a:off x="4378693" y="3338996"/>
            <a:ext cx="931200" cy="484200"/>
          </a:xfrm>
          <a:prstGeom prst="rect">
            <a:avLst/>
          </a:prstGeom>
          <a:solidFill>
            <a:srgbClr val="FFAB40"/>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(b</a:t>
            </a:r>
            <a:r>
              <a:rPr kumimoji="0" lang="en" sz="1400" b="0" i="0" u="none" strike="noStrike" kern="0" cap="none" spc="0" normalizeH="0" baseline="-25000" noProof="0">
                <a:ln>
                  <a:noFill/>
                </a:ln>
                <a:solidFill>
                  <a:srgbClr val="000000"/>
                </a:solidFill>
                <a:effectLst/>
                <a:uLnTx/>
                <a:uFillTx/>
                <a:latin typeface="Arial"/>
                <a:cs typeface="Arial"/>
                <a:sym typeface="Arial"/>
              </a:rPr>
              <a:t>t</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37" name="Shape 237"/>
          <p:cNvSpPr/>
          <p:nvPr/>
        </p:nvSpPr>
        <p:spPr>
          <a:xfrm>
            <a:off x="5190503" y="4439659"/>
            <a:ext cx="1182900" cy="522000"/>
          </a:xfrm>
          <a:prstGeom prst="rect">
            <a:avLst/>
          </a:prstGeom>
          <a:solidFill>
            <a:srgbClr val="93C47D"/>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(s</a:t>
            </a:r>
            <a:r>
              <a:rPr kumimoji="0" lang="en" sz="1400" b="0" i="0" u="none" strike="noStrike" kern="0" cap="none" spc="0" normalizeH="0" baseline="-25000" noProof="0">
                <a:ln>
                  <a:noFill/>
                </a:ln>
                <a:solidFill>
                  <a:srgbClr val="000000"/>
                </a:solidFill>
                <a:effectLst/>
                <a:uLnTx/>
                <a:uFillTx/>
                <a:latin typeface="Arial"/>
                <a:cs typeface="Arial"/>
                <a:sym typeface="Arial"/>
              </a:rPr>
              <a:t>t</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38" name="Shape 238"/>
          <p:cNvSpPr txBox="1"/>
          <p:nvPr/>
        </p:nvSpPr>
        <p:spPr>
          <a:xfrm>
            <a:off x="6457872" y="3758740"/>
            <a:ext cx="536700" cy="4035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a:t>
            </a:r>
            <a:r>
              <a:rPr kumimoji="0" lang="en" sz="1400" b="0" i="0" u="none" strike="noStrike" kern="0" cap="none" spc="0" normalizeH="0" baseline="-25000" noProof="0">
                <a:ln>
                  <a:noFill/>
                </a:ln>
                <a:solidFill>
                  <a:srgbClr val="000000"/>
                </a:solidFill>
                <a:effectLst/>
                <a:uLnTx/>
                <a:uFillTx/>
                <a:latin typeface="Arial"/>
                <a:cs typeface="Arial"/>
                <a:sym typeface="Arial"/>
              </a:rPr>
              <a:t>t</a:t>
            </a:r>
          </a:p>
        </p:txBody>
      </p:sp>
      <p:sp>
        <p:nvSpPr>
          <p:cNvPr id="239" name="Shape 239"/>
          <p:cNvSpPr/>
          <p:nvPr/>
        </p:nvSpPr>
        <p:spPr>
          <a:xfrm>
            <a:off x="6515172" y="4646519"/>
            <a:ext cx="414000" cy="83700"/>
          </a:xfrm>
          <a:prstGeom prst="rightArrow">
            <a:avLst>
              <a:gd name="adj1" fmla="val 50000"/>
              <a:gd name="adj2" fmla="val 50000"/>
            </a:avLst>
          </a:prstGeom>
          <a:solidFill>
            <a:srgbClr val="351C75"/>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 name="Shape 240"/>
          <p:cNvSpPr/>
          <p:nvPr/>
        </p:nvSpPr>
        <p:spPr>
          <a:xfrm>
            <a:off x="7037579" y="4439659"/>
            <a:ext cx="1182900" cy="522000"/>
          </a:xfrm>
          <a:prstGeom prst="rect">
            <a:avLst/>
          </a:prstGeom>
          <a:solidFill>
            <a:srgbClr val="93C47D"/>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(s</a:t>
            </a:r>
            <a:r>
              <a:rPr kumimoji="0" lang="en" sz="1400" b="0" i="0" u="none" strike="noStrike" kern="0" cap="none" spc="0" normalizeH="0" baseline="-25000" noProof="0">
                <a:ln>
                  <a:noFill/>
                </a:ln>
                <a:solidFill>
                  <a:srgbClr val="000000"/>
                </a:solidFill>
                <a:effectLst/>
                <a:uLnTx/>
                <a:uFillTx/>
                <a:latin typeface="Arial"/>
                <a:cs typeface="Arial"/>
                <a:sym typeface="Arial"/>
              </a:rPr>
              <a:t>t+1</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41" name="Shape 241"/>
          <p:cNvSpPr/>
          <p:nvPr/>
        </p:nvSpPr>
        <p:spPr>
          <a:xfrm>
            <a:off x="6836871" y="3504610"/>
            <a:ext cx="76800" cy="815400"/>
          </a:xfrm>
          <a:prstGeom prst="down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 name="Shape 242"/>
          <p:cNvSpPr/>
          <p:nvPr/>
        </p:nvSpPr>
        <p:spPr>
          <a:xfrm rot="10800000" flipH="1">
            <a:off x="5442251" y="3504726"/>
            <a:ext cx="1412399" cy="41100"/>
          </a:xfrm>
          <a:prstGeom prst="rect">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 name="Shape 243"/>
          <p:cNvSpPr txBox="1"/>
          <p:nvPr/>
        </p:nvSpPr>
        <p:spPr>
          <a:xfrm>
            <a:off x="711150" y="1580050"/>
            <a:ext cx="1273500" cy="4107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Assumption:</a:t>
            </a:r>
          </a:p>
        </p:txBody>
      </p:sp>
      <p:sp>
        <p:nvSpPr>
          <p:cNvPr id="244" name="Shape 244"/>
          <p:cNvSpPr txBox="1"/>
          <p:nvPr/>
        </p:nvSpPr>
        <p:spPr>
          <a:xfrm>
            <a:off x="711150" y="3561250"/>
            <a:ext cx="1273500" cy="4107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Our system:</a:t>
            </a:r>
          </a:p>
        </p:txBody>
      </p:sp>
      <p:sp>
        <p:nvSpPr>
          <p:cNvPr id="245" name="Shape 245"/>
          <p:cNvSpPr/>
          <p:nvPr/>
        </p:nvSpPr>
        <p:spPr>
          <a:xfrm>
            <a:off x="464100" y="2165500"/>
            <a:ext cx="1767000" cy="572700"/>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FF"/>
                </a:solidFill>
                <a:effectLst/>
                <a:uLnTx/>
                <a:uFillTx/>
                <a:latin typeface="Arial"/>
                <a:cs typeface="Arial"/>
                <a:sym typeface="Arial"/>
              </a:rPr>
              <a:t>Constant probability distribution</a:t>
            </a:r>
          </a:p>
        </p:txBody>
      </p:sp>
      <p:sp>
        <p:nvSpPr>
          <p:cNvPr id="246" name="Shape 246"/>
          <p:cNvSpPr/>
          <p:nvPr/>
        </p:nvSpPr>
        <p:spPr>
          <a:xfrm>
            <a:off x="464100" y="4146700"/>
            <a:ext cx="1767000" cy="5727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FF0000"/>
                </a:solidFill>
                <a:effectLst/>
                <a:uLnTx/>
                <a:uFillTx/>
                <a:latin typeface="Arial"/>
                <a:cs typeface="Arial"/>
                <a:sym typeface="Arial"/>
              </a:rPr>
              <a:t>Variable probability distribution</a:t>
            </a:r>
          </a:p>
        </p:txBody>
      </p:sp>
    </p:spTree>
    <p:extLst>
      <p:ext uri="{BB962C8B-B14F-4D97-AF65-F5344CB8AC3E}">
        <p14:creationId xmlns:p14="http://schemas.microsoft.com/office/powerpoint/2010/main" val="594469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p:nvPr/>
        </p:nvSpPr>
        <p:spPr>
          <a:xfrm>
            <a:off x="3256800" y="3926800"/>
            <a:ext cx="1552800" cy="1183500"/>
          </a:xfrm>
          <a:prstGeom prst="rect">
            <a:avLst/>
          </a:prstGeom>
          <a:noFill/>
          <a:ln w="38100" cap="flat" cmpd="sng">
            <a:solidFill>
              <a:srgbClr val="CC0000"/>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2" name="Shape 252"/>
          <p:cNvSpPr/>
          <p:nvPr/>
        </p:nvSpPr>
        <p:spPr>
          <a:xfrm>
            <a:off x="3256800" y="1945600"/>
            <a:ext cx="1552800" cy="1107300"/>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3" name="Shape 253"/>
          <p:cNvSpPr txBox="1">
            <a:spLocks noGrp="1"/>
          </p:cNvSpPr>
          <p:nvPr>
            <p:ph type="title"/>
          </p:nvPr>
        </p:nvSpPr>
        <p:spPr>
          <a:xfrm>
            <a:off x="457200" y="396477"/>
            <a:ext cx="8229600" cy="857400"/>
          </a:xfrm>
          <a:prstGeom prst="rect">
            <a:avLst/>
          </a:prstGeom>
        </p:spPr>
        <p:txBody>
          <a:bodyPr lIns="91425" tIns="91425" rIns="91425" bIns="91425" anchor="ctr" anchorCtr="0">
            <a:noAutofit/>
          </a:bodyPr>
          <a:lstStyle/>
          <a:p>
            <a:pPr lvl="0" rtl="0">
              <a:spcBef>
                <a:spcPts val="0"/>
              </a:spcBef>
              <a:buClr>
                <a:schemeClr val="dk1"/>
              </a:buClr>
              <a:buSzPct val="26190"/>
              <a:buFont typeface="Arial"/>
              <a:buNone/>
            </a:pPr>
            <a:r>
              <a:rPr lang="en" sz="4200"/>
              <a:t>Why is policy learning challenging?</a:t>
            </a:r>
          </a:p>
        </p:txBody>
      </p:sp>
      <p:sp>
        <p:nvSpPr>
          <p:cNvPr id="254" name="Shape 25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 sz="1400" b="0" i="0" u="none" strike="noStrike" kern="0" cap="none" spc="0" normalizeH="0" baseline="0" noProof="0">
              <a:ln>
                <a:noFill/>
              </a:ln>
              <a:solidFill>
                <a:srgbClr val="000000"/>
              </a:solidFill>
              <a:effectLst/>
              <a:uLnTx/>
              <a:uFillTx/>
              <a:latin typeface="Arial"/>
              <a:cs typeface="Arial"/>
              <a:sym typeface="Arial"/>
            </a:endParaRPr>
          </a:p>
        </p:txBody>
      </p:sp>
      <p:sp>
        <p:nvSpPr>
          <p:cNvPr id="255" name="Shape 255"/>
          <p:cNvSpPr/>
          <p:nvPr/>
        </p:nvSpPr>
        <p:spPr>
          <a:xfrm>
            <a:off x="5049904" y="2394018"/>
            <a:ext cx="3255899" cy="689700"/>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6" name="Shape 256"/>
          <p:cNvSpPr/>
          <p:nvPr/>
        </p:nvSpPr>
        <p:spPr>
          <a:xfrm>
            <a:off x="2759125" y="1280149"/>
            <a:ext cx="2626500" cy="626699"/>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7" name="Shape 257"/>
          <p:cNvSpPr/>
          <p:nvPr/>
        </p:nvSpPr>
        <p:spPr>
          <a:xfrm>
            <a:off x="2842443" y="1357796"/>
            <a:ext cx="931199" cy="484200"/>
          </a:xfrm>
          <a:prstGeom prst="rect">
            <a:avLst/>
          </a:prstGeom>
          <a:solidFill>
            <a:srgbClr val="FFAB40"/>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(b</a:t>
            </a:r>
            <a:r>
              <a:rPr kumimoji="0" lang="en" sz="1400" b="0" i="0" u="none" strike="noStrike" kern="0" cap="none" spc="0" normalizeH="0" baseline="-25000" noProof="0">
                <a:ln>
                  <a:noFill/>
                </a:ln>
                <a:solidFill>
                  <a:srgbClr val="000000"/>
                </a:solidFill>
                <a:effectLst/>
                <a:uLnTx/>
                <a:uFillTx/>
                <a:latin typeface="Arial"/>
                <a:cs typeface="Arial"/>
                <a:sym typeface="Arial"/>
              </a:rPr>
              <a:t>t-1</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58" name="Shape 258"/>
          <p:cNvSpPr/>
          <p:nvPr/>
        </p:nvSpPr>
        <p:spPr>
          <a:xfrm>
            <a:off x="3448917" y="2458459"/>
            <a:ext cx="1182900" cy="522000"/>
          </a:xfrm>
          <a:prstGeom prst="rect">
            <a:avLst/>
          </a:prstGeom>
          <a:solidFill>
            <a:srgbClr val="93C47D"/>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(s</a:t>
            </a:r>
            <a:r>
              <a:rPr kumimoji="0" lang="en" sz="1400" b="0" i="0" u="none" strike="noStrike" kern="0" cap="none" spc="0" normalizeH="0" baseline="-25000" noProof="0">
                <a:ln>
                  <a:noFill/>
                </a:ln>
                <a:solidFill>
                  <a:srgbClr val="000000"/>
                </a:solidFill>
                <a:effectLst/>
                <a:uLnTx/>
                <a:uFillTx/>
                <a:latin typeface="Arial"/>
                <a:cs typeface="Arial"/>
                <a:sym typeface="Arial"/>
              </a:rPr>
              <a:t>t</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59" name="Shape 259"/>
          <p:cNvSpPr/>
          <p:nvPr/>
        </p:nvSpPr>
        <p:spPr>
          <a:xfrm>
            <a:off x="4006397" y="2021804"/>
            <a:ext cx="76800" cy="418500"/>
          </a:xfrm>
          <a:prstGeom prst="upArrow">
            <a:avLst>
              <a:gd name="adj1" fmla="val 50000"/>
              <a:gd name="adj2" fmla="val 50000"/>
            </a:avLst>
          </a:prstGeom>
          <a:solidFill>
            <a:srgbClr val="000000"/>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0" name="Shape 260"/>
          <p:cNvSpPr txBox="1"/>
          <p:nvPr/>
        </p:nvSpPr>
        <p:spPr>
          <a:xfrm>
            <a:off x="3711436" y="2000295"/>
            <a:ext cx="536700" cy="4035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o</a:t>
            </a:r>
            <a:r>
              <a:rPr kumimoji="0" lang="en" sz="1400" b="0" i="0" u="none" strike="noStrike" kern="0" cap="none" spc="0" normalizeH="0" baseline="-25000" noProof="0">
                <a:ln>
                  <a:noFill/>
                </a:ln>
                <a:solidFill>
                  <a:srgbClr val="000000"/>
                </a:solidFill>
                <a:effectLst/>
                <a:uLnTx/>
                <a:uFillTx/>
                <a:latin typeface="Arial"/>
                <a:cs typeface="Arial"/>
                <a:sym typeface="Arial"/>
              </a:rPr>
              <a:t>t</a:t>
            </a:r>
          </a:p>
        </p:txBody>
      </p:sp>
      <p:sp>
        <p:nvSpPr>
          <p:cNvPr id="261" name="Shape 261"/>
          <p:cNvSpPr/>
          <p:nvPr/>
        </p:nvSpPr>
        <p:spPr>
          <a:xfrm>
            <a:off x="3856277" y="1551600"/>
            <a:ext cx="414000" cy="83700"/>
          </a:xfrm>
          <a:prstGeom prst="rightArrow">
            <a:avLst>
              <a:gd name="adj1" fmla="val 50000"/>
              <a:gd name="adj2" fmla="val 50000"/>
            </a:avLst>
          </a:prstGeom>
          <a:solidFill>
            <a:srgbClr val="351C75"/>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Shape 262"/>
          <p:cNvSpPr/>
          <p:nvPr/>
        </p:nvSpPr>
        <p:spPr>
          <a:xfrm>
            <a:off x="4378693" y="1357796"/>
            <a:ext cx="931200" cy="484200"/>
          </a:xfrm>
          <a:prstGeom prst="rect">
            <a:avLst/>
          </a:prstGeom>
          <a:solidFill>
            <a:srgbClr val="FFAB40"/>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(b</a:t>
            </a:r>
            <a:r>
              <a:rPr kumimoji="0" lang="en" sz="1400" b="0" i="0" u="none" strike="noStrike" kern="0" cap="none" spc="0" normalizeH="0" baseline="-25000" noProof="0">
                <a:ln>
                  <a:noFill/>
                </a:ln>
                <a:solidFill>
                  <a:srgbClr val="000000"/>
                </a:solidFill>
                <a:effectLst/>
                <a:uLnTx/>
                <a:uFillTx/>
                <a:latin typeface="Arial"/>
                <a:cs typeface="Arial"/>
                <a:sym typeface="Arial"/>
              </a:rPr>
              <a:t>t</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63" name="Shape 263"/>
          <p:cNvSpPr/>
          <p:nvPr/>
        </p:nvSpPr>
        <p:spPr>
          <a:xfrm>
            <a:off x="5190503" y="2458459"/>
            <a:ext cx="1182900" cy="522000"/>
          </a:xfrm>
          <a:prstGeom prst="rect">
            <a:avLst/>
          </a:prstGeom>
          <a:solidFill>
            <a:srgbClr val="93C47D"/>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(s</a:t>
            </a:r>
            <a:r>
              <a:rPr kumimoji="0" lang="en" sz="1400" b="0" i="0" u="none" strike="noStrike" kern="0" cap="none" spc="0" normalizeH="0" baseline="-25000" noProof="0">
                <a:ln>
                  <a:noFill/>
                </a:ln>
                <a:solidFill>
                  <a:srgbClr val="000000"/>
                </a:solidFill>
                <a:effectLst/>
                <a:uLnTx/>
                <a:uFillTx/>
                <a:latin typeface="Arial"/>
                <a:cs typeface="Arial"/>
                <a:sym typeface="Arial"/>
              </a:rPr>
              <a:t>t</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64" name="Shape 264"/>
          <p:cNvSpPr txBox="1"/>
          <p:nvPr/>
        </p:nvSpPr>
        <p:spPr>
          <a:xfrm>
            <a:off x="6457872" y="1777540"/>
            <a:ext cx="536700" cy="4035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a:t>
            </a:r>
            <a:r>
              <a:rPr kumimoji="0" lang="en" sz="1400" b="0" i="0" u="none" strike="noStrike" kern="0" cap="none" spc="0" normalizeH="0" baseline="-25000" noProof="0">
                <a:ln>
                  <a:noFill/>
                </a:ln>
                <a:solidFill>
                  <a:srgbClr val="000000"/>
                </a:solidFill>
                <a:effectLst/>
                <a:uLnTx/>
                <a:uFillTx/>
                <a:latin typeface="Arial"/>
                <a:cs typeface="Arial"/>
                <a:sym typeface="Arial"/>
              </a:rPr>
              <a:t>t</a:t>
            </a:r>
          </a:p>
        </p:txBody>
      </p:sp>
      <p:sp>
        <p:nvSpPr>
          <p:cNvPr id="265" name="Shape 265"/>
          <p:cNvSpPr/>
          <p:nvPr/>
        </p:nvSpPr>
        <p:spPr>
          <a:xfrm>
            <a:off x="6515172" y="2665319"/>
            <a:ext cx="414000" cy="83700"/>
          </a:xfrm>
          <a:prstGeom prst="rightArrow">
            <a:avLst>
              <a:gd name="adj1" fmla="val 50000"/>
              <a:gd name="adj2" fmla="val 50000"/>
            </a:avLst>
          </a:prstGeom>
          <a:solidFill>
            <a:srgbClr val="351C75"/>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6" name="Shape 266"/>
          <p:cNvSpPr/>
          <p:nvPr/>
        </p:nvSpPr>
        <p:spPr>
          <a:xfrm>
            <a:off x="7037579" y="2458459"/>
            <a:ext cx="1182900" cy="522000"/>
          </a:xfrm>
          <a:prstGeom prst="rect">
            <a:avLst/>
          </a:prstGeom>
          <a:solidFill>
            <a:srgbClr val="93C47D"/>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(s</a:t>
            </a:r>
            <a:r>
              <a:rPr kumimoji="0" lang="en" sz="1400" b="0" i="0" u="none" strike="noStrike" kern="0" cap="none" spc="0" normalizeH="0" baseline="-25000" noProof="0">
                <a:ln>
                  <a:noFill/>
                </a:ln>
                <a:solidFill>
                  <a:srgbClr val="000000"/>
                </a:solidFill>
                <a:effectLst/>
                <a:uLnTx/>
                <a:uFillTx/>
                <a:latin typeface="Arial"/>
                <a:cs typeface="Arial"/>
                <a:sym typeface="Arial"/>
              </a:rPr>
              <a:t>t+1</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67" name="Shape 267"/>
          <p:cNvSpPr/>
          <p:nvPr/>
        </p:nvSpPr>
        <p:spPr>
          <a:xfrm>
            <a:off x="6836871" y="1523410"/>
            <a:ext cx="76800" cy="815400"/>
          </a:xfrm>
          <a:prstGeom prst="down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8" name="Shape 268"/>
          <p:cNvSpPr/>
          <p:nvPr/>
        </p:nvSpPr>
        <p:spPr>
          <a:xfrm rot="10800000" flipH="1">
            <a:off x="5442251" y="1523526"/>
            <a:ext cx="1412399" cy="41100"/>
          </a:xfrm>
          <a:prstGeom prst="rect">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9" name="Shape 269"/>
          <p:cNvSpPr/>
          <p:nvPr/>
        </p:nvSpPr>
        <p:spPr>
          <a:xfrm>
            <a:off x="5049904" y="4375218"/>
            <a:ext cx="3255899" cy="689700"/>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0" name="Shape 270"/>
          <p:cNvSpPr/>
          <p:nvPr/>
        </p:nvSpPr>
        <p:spPr>
          <a:xfrm>
            <a:off x="2759125" y="3261349"/>
            <a:ext cx="2626500" cy="626700"/>
          </a:xfrm>
          <a:prstGeom prst="rect">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1" name="Shape 271"/>
          <p:cNvSpPr/>
          <p:nvPr/>
        </p:nvSpPr>
        <p:spPr>
          <a:xfrm>
            <a:off x="2842443" y="3338996"/>
            <a:ext cx="931199" cy="484200"/>
          </a:xfrm>
          <a:prstGeom prst="rect">
            <a:avLst/>
          </a:prstGeom>
          <a:solidFill>
            <a:srgbClr val="FFAB40"/>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(b</a:t>
            </a:r>
            <a:r>
              <a:rPr kumimoji="0" lang="en" sz="1400" b="0" i="0" u="none" strike="noStrike" kern="0" cap="none" spc="0" normalizeH="0" baseline="-25000" noProof="0">
                <a:ln>
                  <a:noFill/>
                </a:ln>
                <a:solidFill>
                  <a:srgbClr val="000000"/>
                </a:solidFill>
                <a:effectLst/>
                <a:uLnTx/>
                <a:uFillTx/>
                <a:latin typeface="Arial"/>
                <a:cs typeface="Arial"/>
                <a:sym typeface="Arial"/>
              </a:rPr>
              <a:t>t-1</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72" name="Shape 272"/>
          <p:cNvSpPr/>
          <p:nvPr/>
        </p:nvSpPr>
        <p:spPr>
          <a:xfrm>
            <a:off x="3448917" y="4439659"/>
            <a:ext cx="1182900" cy="522000"/>
          </a:xfrm>
          <a:prstGeom prst="rect">
            <a:avLst/>
          </a:prstGeom>
          <a:solidFill>
            <a:srgbClr val="93C47D"/>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(s</a:t>
            </a:r>
            <a:r>
              <a:rPr kumimoji="0" lang="en" sz="1400" b="0" i="0" u="none" strike="noStrike" kern="0" cap="none" spc="0" normalizeH="0" baseline="-25000" noProof="0">
                <a:ln>
                  <a:noFill/>
                </a:ln>
                <a:solidFill>
                  <a:srgbClr val="000000"/>
                </a:solidFill>
                <a:effectLst/>
                <a:uLnTx/>
                <a:uFillTx/>
                <a:latin typeface="Arial"/>
                <a:cs typeface="Arial"/>
                <a:sym typeface="Arial"/>
              </a:rPr>
              <a:t>t</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73" name="Shape 273"/>
          <p:cNvSpPr/>
          <p:nvPr/>
        </p:nvSpPr>
        <p:spPr>
          <a:xfrm>
            <a:off x="4006397" y="4003004"/>
            <a:ext cx="76800" cy="418500"/>
          </a:xfrm>
          <a:prstGeom prst="upArrow">
            <a:avLst>
              <a:gd name="adj1" fmla="val 50000"/>
              <a:gd name="adj2" fmla="val 50000"/>
            </a:avLst>
          </a:prstGeom>
          <a:solidFill>
            <a:srgbClr val="000000"/>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4" name="Shape 274"/>
          <p:cNvSpPr txBox="1"/>
          <p:nvPr/>
        </p:nvSpPr>
        <p:spPr>
          <a:xfrm>
            <a:off x="3711436" y="3981495"/>
            <a:ext cx="536700" cy="4035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o</a:t>
            </a:r>
            <a:r>
              <a:rPr kumimoji="0" lang="en" sz="1400" b="0" i="0" u="none" strike="noStrike" kern="0" cap="none" spc="0" normalizeH="0" baseline="-25000" noProof="0">
                <a:ln>
                  <a:noFill/>
                </a:ln>
                <a:solidFill>
                  <a:srgbClr val="000000"/>
                </a:solidFill>
                <a:effectLst/>
                <a:uLnTx/>
                <a:uFillTx/>
                <a:latin typeface="Arial"/>
                <a:cs typeface="Arial"/>
                <a:sym typeface="Arial"/>
              </a:rPr>
              <a:t>t</a:t>
            </a:r>
          </a:p>
        </p:txBody>
      </p:sp>
      <p:sp>
        <p:nvSpPr>
          <p:cNvPr id="275" name="Shape 275"/>
          <p:cNvSpPr/>
          <p:nvPr/>
        </p:nvSpPr>
        <p:spPr>
          <a:xfrm>
            <a:off x="3856277" y="3532800"/>
            <a:ext cx="414000" cy="83700"/>
          </a:xfrm>
          <a:prstGeom prst="rightArrow">
            <a:avLst>
              <a:gd name="adj1" fmla="val 50000"/>
              <a:gd name="adj2" fmla="val 50000"/>
            </a:avLst>
          </a:prstGeom>
          <a:solidFill>
            <a:srgbClr val="351C75"/>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6" name="Shape 276"/>
          <p:cNvSpPr/>
          <p:nvPr/>
        </p:nvSpPr>
        <p:spPr>
          <a:xfrm>
            <a:off x="4378693" y="3338996"/>
            <a:ext cx="931200" cy="484200"/>
          </a:xfrm>
          <a:prstGeom prst="rect">
            <a:avLst/>
          </a:prstGeom>
          <a:solidFill>
            <a:srgbClr val="FFAB40"/>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(b</a:t>
            </a:r>
            <a:r>
              <a:rPr kumimoji="0" lang="en" sz="1400" b="0" i="0" u="none" strike="noStrike" kern="0" cap="none" spc="0" normalizeH="0" baseline="-25000" noProof="0">
                <a:ln>
                  <a:noFill/>
                </a:ln>
                <a:solidFill>
                  <a:srgbClr val="000000"/>
                </a:solidFill>
                <a:effectLst/>
                <a:uLnTx/>
                <a:uFillTx/>
                <a:latin typeface="Arial"/>
                <a:cs typeface="Arial"/>
                <a:sym typeface="Arial"/>
              </a:rPr>
              <a:t>t</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77" name="Shape 277"/>
          <p:cNvSpPr/>
          <p:nvPr/>
        </p:nvSpPr>
        <p:spPr>
          <a:xfrm>
            <a:off x="5190503" y="4439659"/>
            <a:ext cx="1182900" cy="522000"/>
          </a:xfrm>
          <a:prstGeom prst="rect">
            <a:avLst/>
          </a:prstGeom>
          <a:solidFill>
            <a:srgbClr val="93C47D"/>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(s</a:t>
            </a:r>
            <a:r>
              <a:rPr kumimoji="0" lang="en" sz="1400" b="0" i="0" u="none" strike="noStrike" kern="0" cap="none" spc="0" normalizeH="0" baseline="-25000" noProof="0">
                <a:ln>
                  <a:noFill/>
                </a:ln>
                <a:solidFill>
                  <a:srgbClr val="000000"/>
                </a:solidFill>
                <a:effectLst/>
                <a:uLnTx/>
                <a:uFillTx/>
                <a:latin typeface="Arial"/>
                <a:cs typeface="Arial"/>
                <a:sym typeface="Arial"/>
              </a:rPr>
              <a:t>t</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78" name="Shape 278"/>
          <p:cNvSpPr txBox="1"/>
          <p:nvPr/>
        </p:nvSpPr>
        <p:spPr>
          <a:xfrm>
            <a:off x="6457872" y="3758740"/>
            <a:ext cx="536700" cy="4035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a:t>
            </a:r>
            <a:r>
              <a:rPr kumimoji="0" lang="en" sz="1400" b="0" i="0" u="none" strike="noStrike" kern="0" cap="none" spc="0" normalizeH="0" baseline="-25000" noProof="0">
                <a:ln>
                  <a:noFill/>
                </a:ln>
                <a:solidFill>
                  <a:srgbClr val="000000"/>
                </a:solidFill>
                <a:effectLst/>
                <a:uLnTx/>
                <a:uFillTx/>
                <a:latin typeface="Arial"/>
                <a:cs typeface="Arial"/>
                <a:sym typeface="Arial"/>
              </a:rPr>
              <a:t>t</a:t>
            </a:r>
          </a:p>
        </p:txBody>
      </p:sp>
      <p:sp>
        <p:nvSpPr>
          <p:cNvPr id="279" name="Shape 279"/>
          <p:cNvSpPr/>
          <p:nvPr/>
        </p:nvSpPr>
        <p:spPr>
          <a:xfrm>
            <a:off x="6515172" y="4646519"/>
            <a:ext cx="414000" cy="83700"/>
          </a:xfrm>
          <a:prstGeom prst="rightArrow">
            <a:avLst>
              <a:gd name="adj1" fmla="val 50000"/>
              <a:gd name="adj2" fmla="val 50000"/>
            </a:avLst>
          </a:prstGeom>
          <a:solidFill>
            <a:srgbClr val="351C75"/>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0" name="Shape 280"/>
          <p:cNvSpPr/>
          <p:nvPr/>
        </p:nvSpPr>
        <p:spPr>
          <a:xfrm>
            <a:off x="7037579" y="4439659"/>
            <a:ext cx="1182900" cy="522000"/>
          </a:xfrm>
          <a:prstGeom prst="rect">
            <a:avLst/>
          </a:prstGeom>
          <a:solidFill>
            <a:srgbClr val="93C47D"/>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Environment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(s</a:t>
            </a:r>
            <a:r>
              <a:rPr kumimoji="0" lang="en" sz="1400" b="0" i="0" u="none" strike="noStrike" kern="0" cap="none" spc="0" normalizeH="0" baseline="-25000" noProof="0">
                <a:ln>
                  <a:noFill/>
                </a:ln>
                <a:solidFill>
                  <a:srgbClr val="000000"/>
                </a:solidFill>
                <a:effectLst/>
                <a:uLnTx/>
                <a:uFillTx/>
                <a:latin typeface="Arial"/>
                <a:cs typeface="Arial"/>
                <a:sym typeface="Arial"/>
              </a:rPr>
              <a:t>t+1</a:t>
            </a:r>
            <a:r>
              <a:rPr kumimoji="0" lang="en" sz="1400" b="0" i="0" u="none" strike="noStrike" kern="0" cap="none" spc="0" normalizeH="0" baseline="0" noProof="0">
                <a:ln>
                  <a:noFill/>
                </a:ln>
                <a:solidFill>
                  <a:srgbClr val="000000"/>
                </a:solidFill>
                <a:effectLst/>
                <a:uLnTx/>
                <a:uFillTx/>
                <a:latin typeface="Arial"/>
                <a:cs typeface="Arial"/>
                <a:sym typeface="Arial"/>
              </a:rPr>
              <a:t>)</a:t>
            </a:r>
          </a:p>
        </p:txBody>
      </p:sp>
      <p:sp>
        <p:nvSpPr>
          <p:cNvPr id="281" name="Shape 281"/>
          <p:cNvSpPr/>
          <p:nvPr/>
        </p:nvSpPr>
        <p:spPr>
          <a:xfrm>
            <a:off x="6836871" y="3504610"/>
            <a:ext cx="76800" cy="815400"/>
          </a:xfrm>
          <a:prstGeom prst="down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2" name="Shape 282"/>
          <p:cNvSpPr/>
          <p:nvPr/>
        </p:nvSpPr>
        <p:spPr>
          <a:xfrm rot="10800000" flipH="1">
            <a:off x="5442251" y="3504726"/>
            <a:ext cx="1412399" cy="41100"/>
          </a:xfrm>
          <a:prstGeom prst="rect">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3" name="Shape 283"/>
          <p:cNvSpPr txBox="1"/>
          <p:nvPr/>
        </p:nvSpPr>
        <p:spPr>
          <a:xfrm>
            <a:off x="711150" y="1580050"/>
            <a:ext cx="1273500" cy="4107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Assumption:</a:t>
            </a:r>
          </a:p>
        </p:txBody>
      </p:sp>
      <p:sp>
        <p:nvSpPr>
          <p:cNvPr id="284" name="Shape 284"/>
          <p:cNvSpPr txBox="1"/>
          <p:nvPr/>
        </p:nvSpPr>
        <p:spPr>
          <a:xfrm>
            <a:off x="711150" y="3561250"/>
            <a:ext cx="1273500" cy="4107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Arial"/>
                <a:cs typeface="Arial"/>
                <a:sym typeface="Arial"/>
              </a:rPr>
              <a:t>Our system:</a:t>
            </a:r>
          </a:p>
        </p:txBody>
      </p:sp>
      <p:sp>
        <p:nvSpPr>
          <p:cNvPr id="285" name="Shape 285"/>
          <p:cNvSpPr/>
          <p:nvPr/>
        </p:nvSpPr>
        <p:spPr>
          <a:xfrm>
            <a:off x="464100" y="2165500"/>
            <a:ext cx="1767000" cy="572700"/>
          </a:xfrm>
          <a:prstGeom prst="rect">
            <a:avLst/>
          </a:prstGeom>
          <a:noFill/>
          <a:ln w="38100" cap="flat" cmpd="sng">
            <a:solidFill>
              <a:srgbClr val="0000FF"/>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FF"/>
                </a:solidFill>
                <a:effectLst/>
                <a:uLnTx/>
                <a:uFillTx/>
                <a:latin typeface="Arial"/>
                <a:cs typeface="Arial"/>
                <a:sym typeface="Arial"/>
              </a:rPr>
              <a:t>Constant probability distribution</a:t>
            </a:r>
          </a:p>
        </p:txBody>
      </p:sp>
      <p:sp>
        <p:nvSpPr>
          <p:cNvPr id="286" name="Shape 286"/>
          <p:cNvSpPr/>
          <p:nvPr/>
        </p:nvSpPr>
        <p:spPr>
          <a:xfrm>
            <a:off x="464100" y="4146700"/>
            <a:ext cx="1767000" cy="5727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FF0000"/>
                </a:solidFill>
                <a:effectLst/>
                <a:uLnTx/>
                <a:uFillTx/>
                <a:latin typeface="Arial"/>
                <a:cs typeface="Arial"/>
                <a:sym typeface="Arial"/>
              </a:rPr>
              <a:t>Variable probability distribution</a:t>
            </a:r>
          </a:p>
        </p:txBody>
      </p:sp>
      <p:sp>
        <p:nvSpPr>
          <p:cNvPr id="287" name="Shape 287"/>
          <p:cNvSpPr/>
          <p:nvPr/>
        </p:nvSpPr>
        <p:spPr>
          <a:xfrm>
            <a:off x="146325" y="3156500"/>
            <a:ext cx="3500280" cy="1696140"/>
          </a:xfrm>
          <a:prstGeom prst="irregularSeal2">
            <a:avLst/>
          </a:prstGeom>
          <a:solidFill>
            <a:srgbClr val="FFE599"/>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a:ln>
                  <a:noFill/>
                </a:ln>
                <a:solidFill>
                  <a:srgbClr val="000000"/>
                </a:solidFill>
                <a:effectLst/>
                <a:uLnTx/>
                <a:uFillTx/>
                <a:latin typeface="Cambria"/>
                <a:ea typeface="Cambria"/>
                <a:cs typeface="Cambria"/>
                <a:sym typeface="Cambria"/>
              </a:rPr>
              <a:t>Non-stationary Environment</a:t>
            </a:r>
          </a:p>
        </p:txBody>
      </p:sp>
    </p:spTree>
    <p:extLst>
      <p:ext uri="{BB962C8B-B14F-4D97-AF65-F5344CB8AC3E}">
        <p14:creationId xmlns:p14="http://schemas.microsoft.com/office/powerpoint/2010/main" val="3454559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457200" y="548877"/>
            <a:ext cx="8229600" cy="857400"/>
          </a:xfrm>
          <a:prstGeom prst="rect">
            <a:avLst/>
          </a:prstGeom>
        </p:spPr>
        <p:txBody>
          <a:bodyPr lIns="91425" tIns="91425" rIns="91425" bIns="91425" anchor="ctr" anchorCtr="0">
            <a:noAutofit/>
          </a:bodyPr>
          <a:lstStyle/>
          <a:p>
            <a:pPr lvl="0">
              <a:spcBef>
                <a:spcPts val="0"/>
              </a:spcBef>
              <a:buNone/>
            </a:pPr>
            <a:r>
              <a:rPr lang="en"/>
              <a:t>Policy learning</a:t>
            </a:r>
          </a:p>
        </p:txBody>
      </p:sp>
      <p:sp>
        <p:nvSpPr>
          <p:cNvPr id="293" name="Shape 293"/>
          <p:cNvSpPr txBox="1">
            <a:spLocks noGrp="1"/>
          </p:cNvSpPr>
          <p:nvPr>
            <p:ph type="body" idx="1"/>
          </p:nvPr>
        </p:nvSpPr>
        <p:spPr>
          <a:xfrm>
            <a:off x="457200" y="1466850"/>
            <a:ext cx="8229600" cy="2914800"/>
          </a:xfrm>
          <a:prstGeom prst="rect">
            <a:avLst/>
          </a:prstGeom>
        </p:spPr>
        <p:txBody>
          <a:bodyPr lIns="91425" tIns="91425" rIns="91425" bIns="91425" anchor="t" anchorCtr="0">
            <a:noAutofit/>
          </a:bodyPr>
          <a:lstStyle/>
          <a:p>
            <a:pPr marL="457200" lvl="0" indent="-381000" rtl="0">
              <a:lnSpc>
                <a:spcPct val="150000"/>
              </a:lnSpc>
              <a:spcBef>
                <a:spcPts val="0"/>
              </a:spcBef>
              <a:spcAft>
                <a:spcPts val="1600"/>
              </a:spcAft>
              <a:buClr>
                <a:srgbClr val="000000"/>
              </a:buClr>
              <a:buSzPct val="100000"/>
              <a:buFont typeface="Arial"/>
              <a:buChar char="●"/>
            </a:pPr>
            <a:r>
              <a:rPr lang="en" sz="2400">
                <a:solidFill>
                  <a:schemeClr val="dk1"/>
                </a:solidFill>
              </a:rPr>
              <a:t>Kalman Temporal Differences (KTD) Q Learning (Geist and Pietquin, 2010) used to learn policy in non-stationary environment</a:t>
            </a:r>
          </a:p>
          <a:p>
            <a:pPr marL="457200" lvl="0" indent="-381000" rtl="0">
              <a:lnSpc>
                <a:spcPct val="150000"/>
              </a:lnSpc>
              <a:spcBef>
                <a:spcPts val="0"/>
              </a:spcBef>
              <a:spcAft>
                <a:spcPts val="1600"/>
              </a:spcAft>
              <a:buClr>
                <a:srgbClr val="000000"/>
              </a:buClr>
              <a:buSzPct val="100000"/>
              <a:buFont typeface="Arial"/>
              <a:buChar char="●"/>
            </a:pPr>
            <a:r>
              <a:rPr lang="en" sz="2400">
                <a:solidFill>
                  <a:srgbClr val="000000"/>
                </a:solidFill>
              </a:rPr>
              <a:t>Dialog state tracking - HIS Model (Young et al., 2010)</a:t>
            </a:r>
          </a:p>
          <a:p>
            <a:pPr marL="457200" marR="0" lvl="0" indent="-381000" algn="l" rtl="0">
              <a:lnSpc>
                <a:spcPct val="150000"/>
              </a:lnSpc>
              <a:spcBef>
                <a:spcPts val="0"/>
              </a:spcBef>
              <a:spcAft>
                <a:spcPts val="1600"/>
              </a:spcAft>
              <a:buClr>
                <a:srgbClr val="000000"/>
              </a:buClr>
              <a:buSzPct val="100000"/>
              <a:buFont typeface="Arial"/>
              <a:buChar char="●"/>
            </a:pPr>
            <a:r>
              <a:rPr lang="en" sz="2400">
                <a:solidFill>
                  <a:srgbClr val="000000"/>
                </a:solidFill>
              </a:rPr>
              <a:t>Policy learned over features extracted from belief state</a:t>
            </a:r>
          </a:p>
          <a:p>
            <a:pPr marL="0" lvl="0" indent="0" rtl="0">
              <a:lnSpc>
                <a:spcPct val="150000"/>
              </a:lnSpc>
              <a:spcBef>
                <a:spcPts val="0"/>
              </a:spcBef>
              <a:spcAft>
                <a:spcPts val="1600"/>
              </a:spcAft>
              <a:buNone/>
            </a:pPr>
            <a:endParaRPr sz="2400">
              <a:solidFill>
                <a:srgbClr val="000000"/>
              </a:solidFill>
            </a:endParaRPr>
          </a:p>
        </p:txBody>
      </p:sp>
      <p:sp>
        <p:nvSpPr>
          <p:cNvPr id="294" name="Shape 29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7071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Natural Language Understanding for Robots</a:t>
            </a:r>
          </a:p>
        </p:txBody>
      </p:sp>
      <p:pic>
        <p:nvPicPr>
          <p:cNvPr id="86" name="Shape 86" descr="person.png"/>
          <p:cNvPicPr preferRelativeResize="0"/>
          <p:nvPr/>
        </p:nvPicPr>
        <p:blipFill>
          <a:blip r:embed="rId3">
            <a:alphaModFix/>
          </a:blip>
          <a:stretch>
            <a:fillRect/>
          </a:stretch>
        </p:blipFill>
        <p:spPr>
          <a:xfrm flipH="1">
            <a:off x="1283375" y="2414425"/>
            <a:ext cx="2438400" cy="2438400"/>
          </a:xfrm>
          <a:prstGeom prst="rect">
            <a:avLst/>
          </a:prstGeom>
          <a:noFill/>
          <a:ln>
            <a:noFill/>
          </a:ln>
        </p:spPr>
      </p:pic>
      <p:sp>
        <p:nvSpPr>
          <p:cNvPr id="87" name="Shape 87"/>
          <p:cNvSpPr/>
          <p:nvPr/>
        </p:nvSpPr>
        <p:spPr>
          <a:xfrm>
            <a:off x="2460325" y="1216450"/>
            <a:ext cx="3591900" cy="1447200"/>
          </a:xfrm>
          <a:prstGeom prst="wedgeEllipseCallout">
            <a:avLst>
              <a:gd name="adj1" fmla="val -20833"/>
              <a:gd name="adj2" fmla="val 625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t>Go to Alice’s office and get the light mug for the chair.</a:t>
            </a:r>
          </a:p>
        </p:txBody>
      </p:sp>
      <p:sp>
        <p:nvSpPr>
          <p:cNvPr id="88" name="Shape 8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3</a:t>
            </a:fld>
            <a:endParaRPr lang="en"/>
          </a:p>
        </p:txBody>
      </p:sp>
      <p:pic>
        <p:nvPicPr>
          <p:cNvPr id="7" name="Picture 6" descr="20170712_131535_001.jpg"/>
          <p:cNvPicPr>
            <a:picLocks noChangeAspect="1"/>
          </p:cNvPicPr>
          <p:nvPr/>
        </p:nvPicPr>
        <p:blipFill>
          <a:blip r:embed="rId4"/>
          <a:stretch>
            <a:fillRect/>
          </a:stretch>
        </p:blipFill>
        <p:spPr>
          <a:xfrm rot="5400000">
            <a:off x="5557027" y="1472223"/>
            <a:ext cx="4099397" cy="307454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457200" y="777477"/>
            <a:ext cx="8229600" cy="857400"/>
          </a:xfrm>
          <a:prstGeom prst="rect">
            <a:avLst/>
          </a:prstGeom>
        </p:spPr>
        <p:txBody>
          <a:bodyPr lIns="91425" tIns="91425" rIns="91425" bIns="91425" anchor="ctr" anchorCtr="0">
            <a:noAutofit/>
          </a:bodyPr>
          <a:lstStyle/>
          <a:p>
            <a:pPr lvl="0">
              <a:spcBef>
                <a:spcPts val="0"/>
              </a:spcBef>
              <a:buNone/>
            </a:pPr>
            <a:r>
              <a:rPr lang="en"/>
              <a:t>Hypotheses</a:t>
            </a:r>
          </a:p>
        </p:txBody>
      </p:sp>
      <p:sp>
        <p:nvSpPr>
          <p:cNvPr id="307" name="Shape 307"/>
          <p:cNvSpPr txBox="1">
            <a:spLocks noGrp="1"/>
          </p:cNvSpPr>
          <p:nvPr>
            <p:ph type="body" idx="1"/>
          </p:nvPr>
        </p:nvSpPr>
        <p:spPr>
          <a:xfrm>
            <a:off x="457200" y="1771650"/>
            <a:ext cx="8229600" cy="2914800"/>
          </a:xfrm>
          <a:prstGeom prst="rect">
            <a:avLst/>
          </a:prstGeom>
        </p:spPr>
        <p:txBody>
          <a:bodyPr lIns="91425" tIns="91425" rIns="91425" bIns="91425" anchor="t" anchorCtr="0">
            <a:noAutofit/>
          </a:bodyPr>
          <a:lstStyle/>
          <a:p>
            <a:pPr marL="457200" lvl="0" indent="-228600" rtl="0">
              <a:spcBef>
                <a:spcPts val="0"/>
              </a:spcBef>
            </a:pPr>
            <a:r>
              <a:rPr lang="en"/>
              <a:t>Combined parser and dialog learning is more useful than either alone.</a:t>
            </a:r>
          </a:p>
          <a:p>
            <a:pPr marL="457200" lvl="0" indent="-228600">
              <a:spcBef>
                <a:spcPts val="0"/>
              </a:spcBef>
            </a:pPr>
            <a:r>
              <a:rPr lang="en"/>
              <a:t>Changes in the parser need to be seen by the policy learner.</a:t>
            </a:r>
          </a:p>
        </p:txBody>
      </p:sp>
      <p:sp>
        <p:nvSpPr>
          <p:cNvPr id="308" name="Shape 308"/>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34947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xfrm>
            <a:off x="457200" y="396477"/>
            <a:ext cx="8229600" cy="857400"/>
          </a:xfrm>
          <a:prstGeom prst="rect">
            <a:avLst/>
          </a:prstGeom>
        </p:spPr>
        <p:txBody>
          <a:bodyPr lIns="91425" tIns="91425" rIns="91425" bIns="91425" anchor="ctr" anchorCtr="0">
            <a:noAutofit/>
          </a:bodyPr>
          <a:lstStyle/>
          <a:p>
            <a:pPr lvl="0" rtl="0">
              <a:spcBef>
                <a:spcPts val="0"/>
              </a:spcBef>
              <a:buNone/>
            </a:pPr>
            <a:r>
              <a:rPr lang="en"/>
              <a:t>Systems</a:t>
            </a:r>
          </a:p>
        </p:txBody>
      </p:sp>
      <p:sp>
        <p:nvSpPr>
          <p:cNvPr id="360" name="Shape 360"/>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61" name="Shape 361"/>
          <p:cNvGrpSpPr/>
          <p:nvPr/>
        </p:nvGrpSpPr>
        <p:grpSpPr>
          <a:xfrm>
            <a:off x="451625" y="3122800"/>
            <a:ext cx="7974125" cy="1476925"/>
            <a:chOff x="451625" y="1217800"/>
            <a:chExt cx="7974125" cy="1476925"/>
          </a:xfrm>
        </p:grpSpPr>
        <p:sp>
          <p:nvSpPr>
            <p:cNvPr id="362" name="Shape 362"/>
            <p:cNvSpPr/>
            <p:nvPr/>
          </p:nvSpPr>
          <p:spPr>
            <a:xfrm>
              <a:off x="453850" y="2301125"/>
              <a:ext cx="843300" cy="393600"/>
            </a:xfrm>
            <a:prstGeom prst="roundRect">
              <a:avLst>
                <a:gd name="adj" fmla="val 16667"/>
              </a:avLst>
            </a:prstGeom>
            <a:solidFill>
              <a:srgbClr val="EA999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FFFFFF"/>
                  </a:solidFill>
                  <a:effectLst/>
                  <a:uLnTx/>
                  <a:uFillTx/>
                  <a:latin typeface="Cambria"/>
                  <a:ea typeface="Cambria"/>
                  <a:cs typeface="Cambria"/>
                  <a:sym typeface="Cambria"/>
                </a:rPr>
                <a:t>Initial policy</a:t>
              </a:r>
            </a:p>
          </p:txBody>
        </p:sp>
        <p:sp>
          <p:nvSpPr>
            <p:cNvPr id="363" name="Shape 363"/>
            <p:cNvSpPr/>
            <p:nvPr/>
          </p:nvSpPr>
          <p:spPr>
            <a:xfrm>
              <a:off x="1827400" y="1905850"/>
              <a:ext cx="1298475" cy="529475"/>
            </a:xfrm>
            <a:prstGeom prst="flowChartPunchedTape">
              <a:avLst/>
            </a:prstGeom>
            <a:solidFill>
              <a:srgbClr val="F9A032">
                <a:alpha val="51150"/>
              </a:srgbClr>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Cambria"/>
                  <a:ea typeface="Cambria"/>
                  <a:cs typeface="Cambria"/>
                  <a:sym typeface="Cambria"/>
                </a:rPr>
                <a:t>Collect Dialogs</a:t>
              </a:r>
            </a:p>
          </p:txBody>
        </p:sp>
        <p:sp>
          <p:nvSpPr>
            <p:cNvPr id="364" name="Shape 364"/>
            <p:cNvSpPr/>
            <p:nvPr/>
          </p:nvSpPr>
          <p:spPr>
            <a:xfrm>
              <a:off x="3654250" y="1691525"/>
              <a:ext cx="843300" cy="393600"/>
            </a:xfrm>
            <a:prstGeom prst="roundRect">
              <a:avLst>
                <a:gd name="adj" fmla="val 16667"/>
              </a:avLst>
            </a:prstGeom>
            <a:solidFill>
              <a:srgbClr val="E06666"/>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FFFFFF"/>
                  </a:solidFill>
                  <a:effectLst/>
                  <a:uLnTx/>
                  <a:uFillTx/>
                  <a:latin typeface="Cambria"/>
                  <a:ea typeface="Cambria"/>
                  <a:cs typeface="Cambria"/>
                  <a:sym typeface="Cambria"/>
                </a:rPr>
                <a:t>Update parser</a:t>
              </a:r>
            </a:p>
          </p:txBody>
        </p:sp>
        <p:sp>
          <p:nvSpPr>
            <p:cNvPr id="365" name="Shape 365"/>
            <p:cNvSpPr/>
            <p:nvPr/>
          </p:nvSpPr>
          <p:spPr>
            <a:xfrm>
              <a:off x="453850" y="1691525"/>
              <a:ext cx="843300" cy="393600"/>
            </a:xfrm>
            <a:prstGeom prst="roundRect">
              <a:avLst>
                <a:gd name="adj" fmla="val 16667"/>
              </a:avLst>
            </a:prstGeom>
            <a:solidFill>
              <a:srgbClr val="EA999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FFFFFF"/>
                  </a:solidFill>
                  <a:effectLst/>
                  <a:uLnTx/>
                  <a:uFillTx/>
                  <a:latin typeface="Cambria"/>
                  <a:ea typeface="Cambria"/>
                  <a:cs typeface="Cambria"/>
                  <a:sym typeface="Cambria"/>
                </a:rPr>
                <a:t>Initial parser</a:t>
              </a:r>
            </a:p>
          </p:txBody>
        </p:sp>
        <p:sp>
          <p:nvSpPr>
            <p:cNvPr id="366" name="Shape 366"/>
            <p:cNvSpPr/>
            <p:nvPr/>
          </p:nvSpPr>
          <p:spPr>
            <a:xfrm>
              <a:off x="7616650" y="1691525"/>
              <a:ext cx="809100" cy="393600"/>
            </a:xfrm>
            <a:prstGeom prst="roundRect">
              <a:avLst>
                <a:gd name="adj" fmla="val 16667"/>
              </a:avLst>
            </a:prstGeom>
            <a:solidFill>
              <a:srgbClr val="CC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FFFFFF"/>
                  </a:solidFill>
                  <a:effectLst/>
                  <a:uLnTx/>
                  <a:uFillTx/>
                  <a:latin typeface="Cambria"/>
                  <a:ea typeface="Cambria"/>
                  <a:cs typeface="Cambria"/>
                  <a:sym typeface="Cambria"/>
                </a:rPr>
                <a:t>Final parser</a:t>
              </a:r>
            </a:p>
          </p:txBody>
        </p:sp>
        <p:sp>
          <p:nvSpPr>
            <p:cNvPr id="367" name="Shape 367"/>
            <p:cNvSpPr/>
            <p:nvPr/>
          </p:nvSpPr>
          <p:spPr>
            <a:xfrm>
              <a:off x="1516750" y="2090650"/>
              <a:ext cx="291300" cy="159900"/>
            </a:xfrm>
            <a:prstGeom prst="rightArrow">
              <a:avLst>
                <a:gd name="adj1" fmla="val 50000"/>
                <a:gd name="adj2" fmla="val 50000"/>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8" name="Shape 368"/>
            <p:cNvSpPr/>
            <p:nvPr/>
          </p:nvSpPr>
          <p:spPr>
            <a:xfrm>
              <a:off x="1297150" y="2440350"/>
              <a:ext cx="291300" cy="80700"/>
            </a:xfrm>
            <a:prstGeom prst="rect">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9" name="Shape 369"/>
            <p:cNvSpPr/>
            <p:nvPr/>
          </p:nvSpPr>
          <p:spPr>
            <a:xfrm>
              <a:off x="1492875" y="1887350"/>
              <a:ext cx="95700" cy="633600"/>
            </a:xfrm>
            <a:prstGeom prst="rect">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0" name="Shape 370"/>
            <p:cNvSpPr/>
            <p:nvPr/>
          </p:nvSpPr>
          <p:spPr>
            <a:xfrm>
              <a:off x="6577350" y="2057875"/>
              <a:ext cx="163200" cy="159900"/>
            </a:xfrm>
            <a:prstGeom prst="ellipse">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1" name="Shape 371"/>
            <p:cNvSpPr/>
            <p:nvPr/>
          </p:nvSpPr>
          <p:spPr>
            <a:xfrm>
              <a:off x="6805950" y="2057875"/>
              <a:ext cx="163200" cy="159900"/>
            </a:xfrm>
            <a:prstGeom prst="ellipse">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2" name="Shape 372"/>
            <p:cNvSpPr/>
            <p:nvPr/>
          </p:nvSpPr>
          <p:spPr>
            <a:xfrm>
              <a:off x="7034550" y="2057875"/>
              <a:ext cx="163200" cy="159900"/>
            </a:xfrm>
            <a:prstGeom prst="ellipse">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3" name="Shape 373"/>
            <p:cNvSpPr txBox="1"/>
            <p:nvPr/>
          </p:nvSpPr>
          <p:spPr>
            <a:xfrm>
              <a:off x="451625" y="1217800"/>
              <a:ext cx="3625500" cy="3936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400" b="1" i="0" u="none" strike="noStrike" kern="0" cap="none" spc="0" normalizeH="0" baseline="0" noProof="0">
                  <a:ln>
                    <a:noFill/>
                  </a:ln>
                  <a:solidFill>
                    <a:srgbClr val="000000"/>
                  </a:solidFill>
                  <a:effectLst/>
                  <a:uLnTx/>
                  <a:uFillTx/>
                  <a:latin typeface="Cambria"/>
                  <a:ea typeface="Cambria"/>
                  <a:cs typeface="Cambria"/>
                  <a:sym typeface="Cambria"/>
                </a:rPr>
                <a:t>Parser and Dialog Learning - Batchwise</a:t>
              </a:r>
            </a:p>
          </p:txBody>
        </p:sp>
        <p:sp>
          <p:nvSpPr>
            <p:cNvPr id="374" name="Shape 374"/>
            <p:cNvSpPr/>
            <p:nvPr/>
          </p:nvSpPr>
          <p:spPr>
            <a:xfrm>
              <a:off x="1297150" y="1830750"/>
              <a:ext cx="291300" cy="80700"/>
            </a:xfrm>
            <a:prstGeom prst="rect">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5" name="Shape 375"/>
            <p:cNvSpPr/>
            <p:nvPr/>
          </p:nvSpPr>
          <p:spPr>
            <a:xfrm>
              <a:off x="3125950" y="2135550"/>
              <a:ext cx="291300" cy="80700"/>
            </a:xfrm>
            <a:prstGeom prst="rect">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6" name="Shape 376"/>
            <p:cNvSpPr/>
            <p:nvPr/>
          </p:nvSpPr>
          <p:spPr>
            <a:xfrm>
              <a:off x="3321675" y="1887350"/>
              <a:ext cx="95700" cy="633600"/>
            </a:xfrm>
            <a:prstGeom prst="rect">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7" name="Shape 377"/>
            <p:cNvSpPr/>
            <p:nvPr/>
          </p:nvSpPr>
          <p:spPr>
            <a:xfrm>
              <a:off x="3321675" y="1793525"/>
              <a:ext cx="332700" cy="159900"/>
            </a:xfrm>
            <a:prstGeom prst="rightArrow">
              <a:avLst>
                <a:gd name="adj1" fmla="val 50000"/>
                <a:gd name="adj2" fmla="val 50000"/>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8" name="Shape 378"/>
            <p:cNvSpPr/>
            <p:nvPr/>
          </p:nvSpPr>
          <p:spPr>
            <a:xfrm>
              <a:off x="3321675" y="2479325"/>
              <a:ext cx="332700" cy="159900"/>
            </a:xfrm>
            <a:prstGeom prst="rightArrow">
              <a:avLst>
                <a:gd name="adj1" fmla="val 50000"/>
                <a:gd name="adj2" fmla="val 50000"/>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9" name="Shape 379"/>
            <p:cNvSpPr/>
            <p:nvPr/>
          </p:nvSpPr>
          <p:spPr>
            <a:xfrm>
              <a:off x="5027800" y="1905850"/>
              <a:ext cx="1298475" cy="529475"/>
            </a:xfrm>
            <a:prstGeom prst="flowChartPunchedTape">
              <a:avLst/>
            </a:prstGeom>
            <a:solidFill>
              <a:srgbClr val="F9A032">
                <a:alpha val="51150"/>
              </a:srgbClr>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Cambria"/>
                  <a:ea typeface="Cambria"/>
                  <a:cs typeface="Cambria"/>
                  <a:sym typeface="Cambria"/>
                </a:rPr>
                <a:t>Collect Dialogs</a:t>
              </a:r>
            </a:p>
          </p:txBody>
        </p:sp>
        <p:sp>
          <p:nvSpPr>
            <p:cNvPr id="380" name="Shape 380"/>
            <p:cNvSpPr/>
            <p:nvPr/>
          </p:nvSpPr>
          <p:spPr>
            <a:xfrm>
              <a:off x="4717150" y="2090650"/>
              <a:ext cx="291300" cy="159900"/>
            </a:xfrm>
            <a:prstGeom prst="rightArrow">
              <a:avLst>
                <a:gd name="adj1" fmla="val 50000"/>
                <a:gd name="adj2" fmla="val 50000"/>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1" name="Shape 381"/>
            <p:cNvSpPr/>
            <p:nvPr/>
          </p:nvSpPr>
          <p:spPr>
            <a:xfrm>
              <a:off x="4497550" y="2440350"/>
              <a:ext cx="291300" cy="80700"/>
            </a:xfrm>
            <a:prstGeom prst="rect">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2" name="Shape 382"/>
            <p:cNvSpPr/>
            <p:nvPr/>
          </p:nvSpPr>
          <p:spPr>
            <a:xfrm>
              <a:off x="4693275" y="1887350"/>
              <a:ext cx="95700" cy="633600"/>
            </a:xfrm>
            <a:prstGeom prst="rect">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3" name="Shape 383"/>
            <p:cNvSpPr/>
            <p:nvPr/>
          </p:nvSpPr>
          <p:spPr>
            <a:xfrm>
              <a:off x="4497550" y="1830750"/>
              <a:ext cx="291300" cy="80700"/>
            </a:xfrm>
            <a:prstGeom prst="rect">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4" name="Shape 384"/>
            <p:cNvSpPr/>
            <p:nvPr/>
          </p:nvSpPr>
          <p:spPr>
            <a:xfrm>
              <a:off x="3654250" y="2301125"/>
              <a:ext cx="843300" cy="393600"/>
            </a:xfrm>
            <a:prstGeom prst="roundRect">
              <a:avLst>
                <a:gd name="adj" fmla="val 16667"/>
              </a:avLst>
            </a:prstGeom>
            <a:solidFill>
              <a:srgbClr val="E06666"/>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FFFFFF"/>
                  </a:solidFill>
                  <a:effectLst/>
                  <a:uLnTx/>
                  <a:uFillTx/>
                  <a:latin typeface="Cambria"/>
                  <a:ea typeface="Cambria"/>
                  <a:cs typeface="Cambria"/>
                  <a:sym typeface="Cambria"/>
                </a:rPr>
                <a:t>Update policy</a:t>
              </a:r>
            </a:p>
          </p:txBody>
        </p:sp>
        <p:sp>
          <p:nvSpPr>
            <p:cNvPr id="385" name="Shape 385"/>
            <p:cNvSpPr/>
            <p:nvPr/>
          </p:nvSpPr>
          <p:spPr>
            <a:xfrm>
              <a:off x="7616650" y="2224925"/>
              <a:ext cx="809100" cy="393600"/>
            </a:xfrm>
            <a:prstGeom prst="roundRect">
              <a:avLst>
                <a:gd name="adj" fmla="val 16667"/>
              </a:avLst>
            </a:prstGeom>
            <a:solidFill>
              <a:srgbClr val="CC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FFFFFF"/>
                  </a:solidFill>
                  <a:effectLst/>
                  <a:uLnTx/>
                  <a:uFillTx/>
                  <a:latin typeface="Cambria"/>
                  <a:ea typeface="Cambria"/>
                  <a:cs typeface="Cambria"/>
                  <a:sym typeface="Cambria"/>
                </a:rPr>
                <a:t>Final policy</a:t>
              </a:r>
            </a:p>
          </p:txBody>
        </p:sp>
      </p:grpSp>
      <p:grpSp>
        <p:nvGrpSpPr>
          <p:cNvPr id="386" name="Shape 386"/>
          <p:cNvGrpSpPr/>
          <p:nvPr/>
        </p:nvGrpSpPr>
        <p:grpSpPr>
          <a:xfrm>
            <a:off x="451625" y="1294000"/>
            <a:ext cx="7974125" cy="1400725"/>
            <a:chOff x="451625" y="3122800"/>
            <a:chExt cx="7974125" cy="1400725"/>
          </a:xfrm>
        </p:grpSpPr>
        <p:sp>
          <p:nvSpPr>
            <p:cNvPr id="387" name="Shape 387"/>
            <p:cNvSpPr/>
            <p:nvPr/>
          </p:nvSpPr>
          <p:spPr>
            <a:xfrm>
              <a:off x="453850" y="4129925"/>
              <a:ext cx="843300" cy="393600"/>
            </a:xfrm>
            <a:prstGeom prst="roundRect">
              <a:avLst>
                <a:gd name="adj" fmla="val 16667"/>
              </a:avLst>
            </a:prstGeom>
            <a:solidFill>
              <a:srgbClr val="EA999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FFFFFF"/>
                  </a:solidFill>
                  <a:effectLst/>
                  <a:uLnTx/>
                  <a:uFillTx/>
                  <a:latin typeface="Cambria"/>
                  <a:ea typeface="Cambria"/>
                  <a:cs typeface="Cambria"/>
                  <a:sym typeface="Cambria"/>
                </a:rPr>
                <a:t>Initial policy</a:t>
              </a:r>
            </a:p>
          </p:txBody>
        </p:sp>
        <p:sp>
          <p:nvSpPr>
            <p:cNvPr id="388" name="Shape 388"/>
            <p:cNvSpPr/>
            <p:nvPr/>
          </p:nvSpPr>
          <p:spPr>
            <a:xfrm>
              <a:off x="453850" y="3520325"/>
              <a:ext cx="843300" cy="393600"/>
            </a:xfrm>
            <a:prstGeom prst="roundRect">
              <a:avLst>
                <a:gd name="adj" fmla="val 16667"/>
              </a:avLst>
            </a:prstGeom>
            <a:solidFill>
              <a:srgbClr val="EA999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FFFFFF"/>
                  </a:solidFill>
                  <a:effectLst/>
                  <a:uLnTx/>
                  <a:uFillTx/>
                  <a:latin typeface="Cambria"/>
                  <a:ea typeface="Cambria"/>
                  <a:cs typeface="Cambria"/>
                  <a:sym typeface="Cambria"/>
                </a:rPr>
                <a:t>Initial parser</a:t>
              </a:r>
            </a:p>
          </p:txBody>
        </p:sp>
        <p:sp>
          <p:nvSpPr>
            <p:cNvPr id="389" name="Shape 389"/>
            <p:cNvSpPr txBox="1"/>
            <p:nvPr/>
          </p:nvSpPr>
          <p:spPr>
            <a:xfrm>
              <a:off x="451625" y="3122800"/>
              <a:ext cx="3450000" cy="3936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000000"/>
                  </a:solidFill>
                  <a:effectLst/>
                  <a:uLnTx/>
                  <a:uFillTx/>
                  <a:latin typeface="Cambria"/>
                  <a:ea typeface="Cambria"/>
                  <a:cs typeface="Cambria"/>
                  <a:sym typeface="Cambria"/>
                </a:rPr>
                <a:t>Parser and Dialog Learning - Full</a:t>
              </a:r>
            </a:p>
          </p:txBody>
        </p:sp>
        <p:sp>
          <p:nvSpPr>
            <p:cNvPr id="390" name="Shape 390"/>
            <p:cNvSpPr/>
            <p:nvPr/>
          </p:nvSpPr>
          <p:spPr>
            <a:xfrm>
              <a:off x="1827400" y="3734650"/>
              <a:ext cx="3879025" cy="529475"/>
            </a:xfrm>
            <a:prstGeom prst="flowChartPunchedTape">
              <a:avLst/>
            </a:prstGeom>
            <a:solidFill>
              <a:srgbClr val="F9A032">
                <a:alpha val="51150"/>
              </a:srgbClr>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000000"/>
                  </a:solidFill>
                  <a:effectLst/>
                  <a:uLnTx/>
                  <a:uFillTx/>
                  <a:latin typeface="Cambria"/>
                  <a:ea typeface="Cambria"/>
                  <a:cs typeface="Cambria"/>
                  <a:sym typeface="Cambria"/>
                </a:rPr>
                <a:t>Collect Dialogs</a:t>
              </a:r>
            </a:p>
          </p:txBody>
        </p:sp>
        <p:sp>
          <p:nvSpPr>
            <p:cNvPr id="391" name="Shape 391"/>
            <p:cNvSpPr/>
            <p:nvPr/>
          </p:nvSpPr>
          <p:spPr>
            <a:xfrm>
              <a:off x="1516750" y="3919450"/>
              <a:ext cx="291300" cy="159900"/>
            </a:xfrm>
            <a:prstGeom prst="rightArrow">
              <a:avLst>
                <a:gd name="adj1" fmla="val 50000"/>
                <a:gd name="adj2" fmla="val 50000"/>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2" name="Shape 392"/>
            <p:cNvSpPr/>
            <p:nvPr/>
          </p:nvSpPr>
          <p:spPr>
            <a:xfrm>
              <a:off x="1297150" y="4269150"/>
              <a:ext cx="291300" cy="80700"/>
            </a:xfrm>
            <a:prstGeom prst="rect">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3" name="Shape 393"/>
            <p:cNvSpPr/>
            <p:nvPr/>
          </p:nvSpPr>
          <p:spPr>
            <a:xfrm>
              <a:off x="1492875" y="3716150"/>
              <a:ext cx="95700" cy="633600"/>
            </a:xfrm>
            <a:prstGeom prst="rect">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4" name="Shape 394"/>
            <p:cNvSpPr/>
            <p:nvPr/>
          </p:nvSpPr>
          <p:spPr>
            <a:xfrm>
              <a:off x="1297150" y="3659550"/>
              <a:ext cx="291300" cy="80700"/>
            </a:xfrm>
            <a:prstGeom prst="rect">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5" name="Shape 395"/>
            <p:cNvSpPr/>
            <p:nvPr/>
          </p:nvSpPr>
          <p:spPr>
            <a:xfrm>
              <a:off x="7088350" y="3659550"/>
              <a:ext cx="291300" cy="80700"/>
            </a:xfrm>
            <a:prstGeom prst="rect">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6" name="Shape 396"/>
            <p:cNvSpPr/>
            <p:nvPr/>
          </p:nvSpPr>
          <p:spPr>
            <a:xfrm>
              <a:off x="7284075" y="3716150"/>
              <a:ext cx="95700" cy="633600"/>
            </a:xfrm>
            <a:prstGeom prst="rect">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7" name="Shape 397"/>
            <p:cNvSpPr/>
            <p:nvPr/>
          </p:nvSpPr>
          <p:spPr>
            <a:xfrm>
              <a:off x="7284075" y="3622325"/>
              <a:ext cx="332700" cy="159900"/>
            </a:xfrm>
            <a:prstGeom prst="rightArrow">
              <a:avLst>
                <a:gd name="adj1" fmla="val 50000"/>
                <a:gd name="adj2" fmla="val 50000"/>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8" name="Shape 398"/>
            <p:cNvSpPr/>
            <p:nvPr/>
          </p:nvSpPr>
          <p:spPr>
            <a:xfrm>
              <a:off x="7284075" y="4308125"/>
              <a:ext cx="332700" cy="159900"/>
            </a:xfrm>
            <a:prstGeom prst="rightArrow">
              <a:avLst>
                <a:gd name="adj1" fmla="val 50000"/>
                <a:gd name="adj2" fmla="val 50000"/>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9" name="Shape 399"/>
            <p:cNvSpPr/>
            <p:nvPr/>
          </p:nvSpPr>
          <p:spPr>
            <a:xfrm>
              <a:off x="7616650" y="3520325"/>
              <a:ext cx="809100" cy="393600"/>
            </a:xfrm>
            <a:prstGeom prst="roundRect">
              <a:avLst>
                <a:gd name="adj" fmla="val 16667"/>
              </a:avLst>
            </a:prstGeom>
            <a:solidFill>
              <a:srgbClr val="CC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FFFFFF"/>
                  </a:solidFill>
                  <a:effectLst/>
                  <a:uLnTx/>
                  <a:uFillTx/>
                  <a:latin typeface="Cambria"/>
                  <a:ea typeface="Cambria"/>
                  <a:cs typeface="Cambria"/>
                  <a:sym typeface="Cambria"/>
                </a:rPr>
                <a:t>Final parser</a:t>
              </a:r>
            </a:p>
          </p:txBody>
        </p:sp>
        <p:sp>
          <p:nvSpPr>
            <p:cNvPr id="400" name="Shape 400"/>
            <p:cNvSpPr/>
            <p:nvPr/>
          </p:nvSpPr>
          <p:spPr>
            <a:xfrm>
              <a:off x="7616650" y="4129925"/>
              <a:ext cx="809100" cy="393600"/>
            </a:xfrm>
            <a:prstGeom prst="roundRect">
              <a:avLst>
                <a:gd name="adj" fmla="val 16667"/>
              </a:avLst>
            </a:prstGeom>
            <a:solidFill>
              <a:srgbClr val="CC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FFFFFF"/>
                  </a:solidFill>
                  <a:effectLst/>
                  <a:uLnTx/>
                  <a:uFillTx/>
                  <a:latin typeface="Cambria"/>
                  <a:ea typeface="Cambria"/>
                  <a:cs typeface="Cambria"/>
                  <a:sym typeface="Cambria"/>
                </a:rPr>
                <a:t>Final policy</a:t>
              </a:r>
            </a:p>
          </p:txBody>
        </p:sp>
        <p:sp>
          <p:nvSpPr>
            <p:cNvPr id="401" name="Shape 401"/>
            <p:cNvSpPr/>
            <p:nvPr/>
          </p:nvSpPr>
          <p:spPr>
            <a:xfrm>
              <a:off x="6245050" y="3520325"/>
              <a:ext cx="843300" cy="393600"/>
            </a:xfrm>
            <a:prstGeom prst="roundRect">
              <a:avLst>
                <a:gd name="adj" fmla="val 16667"/>
              </a:avLst>
            </a:prstGeom>
            <a:solidFill>
              <a:srgbClr val="E06666"/>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FFFFFF"/>
                  </a:solidFill>
                  <a:effectLst/>
                  <a:uLnTx/>
                  <a:uFillTx/>
                  <a:latin typeface="Cambria"/>
                  <a:ea typeface="Cambria"/>
                  <a:cs typeface="Cambria"/>
                  <a:sym typeface="Cambria"/>
                </a:rPr>
                <a:t>Update parser</a:t>
              </a:r>
            </a:p>
          </p:txBody>
        </p:sp>
        <p:sp>
          <p:nvSpPr>
            <p:cNvPr id="402" name="Shape 402"/>
            <p:cNvSpPr/>
            <p:nvPr/>
          </p:nvSpPr>
          <p:spPr>
            <a:xfrm>
              <a:off x="5716750" y="3964350"/>
              <a:ext cx="291300" cy="80700"/>
            </a:xfrm>
            <a:prstGeom prst="rect">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3" name="Shape 403"/>
            <p:cNvSpPr/>
            <p:nvPr/>
          </p:nvSpPr>
          <p:spPr>
            <a:xfrm>
              <a:off x="5912475" y="3716150"/>
              <a:ext cx="95700" cy="633600"/>
            </a:xfrm>
            <a:prstGeom prst="rect">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4" name="Shape 404"/>
            <p:cNvSpPr/>
            <p:nvPr/>
          </p:nvSpPr>
          <p:spPr>
            <a:xfrm>
              <a:off x="5912475" y="3622325"/>
              <a:ext cx="332700" cy="159900"/>
            </a:xfrm>
            <a:prstGeom prst="rightArrow">
              <a:avLst>
                <a:gd name="adj1" fmla="val 50000"/>
                <a:gd name="adj2" fmla="val 50000"/>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5" name="Shape 405"/>
            <p:cNvSpPr/>
            <p:nvPr/>
          </p:nvSpPr>
          <p:spPr>
            <a:xfrm>
              <a:off x="5912475" y="4308125"/>
              <a:ext cx="332700" cy="159900"/>
            </a:xfrm>
            <a:prstGeom prst="rightArrow">
              <a:avLst>
                <a:gd name="adj1" fmla="val 50000"/>
                <a:gd name="adj2" fmla="val 50000"/>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6" name="Shape 406"/>
            <p:cNvSpPr/>
            <p:nvPr/>
          </p:nvSpPr>
          <p:spPr>
            <a:xfrm>
              <a:off x="6245050" y="4129925"/>
              <a:ext cx="843300" cy="393600"/>
            </a:xfrm>
            <a:prstGeom prst="roundRect">
              <a:avLst>
                <a:gd name="adj" fmla="val 16667"/>
              </a:avLst>
            </a:prstGeom>
            <a:solidFill>
              <a:srgbClr val="E06666"/>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srgbClr val="FFFFFF"/>
                  </a:solidFill>
                  <a:effectLst/>
                  <a:uLnTx/>
                  <a:uFillTx/>
                  <a:latin typeface="Cambria"/>
                  <a:ea typeface="Cambria"/>
                  <a:cs typeface="Cambria"/>
                  <a:sym typeface="Cambria"/>
                </a:rPr>
                <a:t>Update policy</a:t>
              </a:r>
            </a:p>
          </p:txBody>
        </p:sp>
        <p:sp>
          <p:nvSpPr>
            <p:cNvPr id="407" name="Shape 407"/>
            <p:cNvSpPr/>
            <p:nvPr/>
          </p:nvSpPr>
          <p:spPr>
            <a:xfrm>
              <a:off x="7088350" y="4345350"/>
              <a:ext cx="291300" cy="80700"/>
            </a:xfrm>
            <a:prstGeom prst="rect">
              <a:avLst/>
            </a:prstGeom>
            <a:solidFill>
              <a:srgbClr val="6AA84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2878429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Shape 412"/>
          <p:cNvSpPr txBox="1">
            <a:spLocks noGrp="1"/>
          </p:cNvSpPr>
          <p:nvPr>
            <p:ph type="title"/>
          </p:nvPr>
        </p:nvSpPr>
        <p:spPr>
          <a:xfrm>
            <a:off x="457200" y="625077"/>
            <a:ext cx="8229600" cy="857400"/>
          </a:xfrm>
          <a:prstGeom prst="rect">
            <a:avLst/>
          </a:prstGeom>
        </p:spPr>
        <p:txBody>
          <a:bodyPr lIns="91425" tIns="91425" rIns="91425" bIns="91425" anchor="ctr" anchorCtr="0">
            <a:noAutofit/>
          </a:bodyPr>
          <a:lstStyle/>
          <a:p>
            <a:pPr lvl="0">
              <a:spcBef>
                <a:spcPts val="0"/>
              </a:spcBef>
              <a:buNone/>
            </a:pPr>
            <a:r>
              <a:rPr lang="en"/>
              <a:t>Experiments - Metrics</a:t>
            </a:r>
          </a:p>
        </p:txBody>
      </p:sp>
      <p:sp>
        <p:nvSpPr>
          <p:cNvPr id="413" name="Shape 413"/>
          <p:cNvSpPr txBox="1">
            <a:spLocks noGrp="1"/>
          </p:cNvSpPr>
          <p:nvPr>
            <p:ph type="body" idx="1"/>
          </p:nvPr>
        </p:nvSpPr>
        <p:spPr>
          <a:xfrm>
            <a:off x="457200" y="1619250"/>
            <a:ext cx="8229600" cy="2914800"/>
          </a:xfrm>
          <a:prstGeom prst="rect">
            <a:avLst/>
          </a:prstGeom>
        </p:spPr>
        <p:txBody>
          <a:bodyPr lIns="91425" tIns="91425" rIns="91425" bIns="91425" anchor="t" anchorCtr="0">
            <a:noAutofit/>
          </a:bodyPr>
          <a:lstStyle/>
          <a:p>
            <a:pPr marL="457200" marR="0" lvl="0" indent="-381000" algn="l" rtl="0">
              <a:lnSpc>
                <a:spcPct val="100000"/>
              </a:lnSpc>
              <a:spcBef>
                <a:spcPts val="640"/>
              </a:spcBef>
              <a:spcAft>
                <a:spcPts val="0"/>
              </a:spcAft>
              <a:buClr>
                <a:srgbClr val="3F3F3F"/>
              </a:buClr>
              <a:buSzPct val="100000"/>
              <a:buFont typeface="Cambria"/>
            </a:pPr>
            <a:r>
              <a:rPr lang="en" sz="2400" dirty="0"/>
              <a:t>Successful dialog -</a:t>
            </a:r>
          </a:p>
          <a:p>
            <a:pPr marL="914400" marR="0" lvl="1" indent="-342900" algn="l" rtl="0">
              <a:lnSpc>
                <a:spcPct val="100000"/>
              </a:lnSpc>
              <a:spcBef>
                <a:spcPts val="640"/>
              </a:spcBef>
              <a:spcAft>
                <a:spcPts val="0"/>
              </a:spcAft>
              <a:buSzPct val="100000"/>
            </a:pPr>
            <a:r>
              <a:rPr lang="en" sz="1800" dirty="0"/>
              <a:t>User does not exit dialog prematurely</a:t>
            </a:r>
          </a:p>
          <a:p>
            <a:pPr marL="914400" marR="0" lvl="1" indent="-342900" algn="l" rtl="0">
              <a:lnSpc>
                <a:spcPct val="100000"/>
              </a:lnSpc>
              <a:spcBef>
                <a:spcPts val="640"/>
              </a:spcBef>
              <a:spcAft>
                <a:spcPts val="0"/>
              </a:spcAft>
              <a:buSzPct val="100000"/>
            </a:pPr>
            <a:r>
              <a:rPr lang="en" sz="1800" dirty="0"/>
              <a:t>Robot performs the correct action</a:t>
            </a:r>
          </a:p>
          <a:p>
            <a:pPr marL="457200" marR="0" lvl="0" indent="-381000" algn="l" rtl="0">
              <a:lnSpc>
                <a:spcPct val="100000"/>
              </a:lnSpc>
              <a:spcBef>
                <a:spcPts val="640"/>
              </a:spcBef>
              <a:spcAft>
                <a:spcPts val="0"/>
              </a:spcAft>
              <a:buSzPct val="100000"/>
            </a:pPr>
            <a:r>
              <a:rPr lang="en" sz="2400" dirty="0"/>
              <a:t>Objective metrics -</a:t>
            </a:r>
          </a:p>
          <a:p>
            <a:pPr marL="914400" marR="0" lvl="1" indent="-342900" algn="l" rtl="0">
              <a:lnSpc>
                <a:spcPct val="100000"/>
              </a:lnSpc>
              <a:spcBef>
                <a:spcPts val="640"/>
              </a:spcBef>
              <a:spcAft>
                <a:spcPts val="0"/>
              </a:spcAft>
              <a:buSzPct val="100000"/>
            </a:pPr>
            <a:r>
              <a:rPr lang="en" sz="1800" dirty="0"/>
              <a:t>% successful dialogs</a:t>
            </a:r>
          </a:p>
          <a:p>
            <a:pPr marL="914400" marR="0" lvl="1" indent="-342900" algn="l" rtl="0">
              <a:lnSpc>
                <a:spcPct val="100000"/>
              </a:lnSpc>
              <a:spcBef>
                <a:spcPts val="640"/>
              </a:spcBef>
              <a:spcAft>
                <a:spcPts val="0"/>
              </a:spcAft>
              <a:buSzPct val="100000"/>
            </a:pPr>
            <a:r>
              <a:rPr lang="en" sz="1800" dirty="0"/>
              <a:t>Dialog length - Average number of turns in successful dialogs</a:t>
            </a:r>
          </a:p>
          <a:p>
            <a:pPr marL="457200" marR="0" lvl="0" indent="-381000" algn="l" rtl="0">
              <a:lnSpc>
                <a:spcPct val="100000"/>
              </a:lnSpc>
              <a:spcBef>
                <a:spcPts val="640"/>
              </a:spcBef>
              <a:spcAft>
                <a:spcPts val="0"/>
              </a:spcAft>
              <a:buSzPct val="100000"/>
            </a:pPr>
            <a:r>
              <a:rPr lang="en" sz="2400" dirty="0"/>
              <a:t>Subjective metrics -</a:t>
            </a:r>
          </a:p>
          <a:p>
            <a:pPr marL="914400" marR="0" lvl="1" indent="-342900" algn="l" rtl="0">
              <a:lnSpc>
                <a:spcPct val="100000"/>
              </a:lnSpc>
              <a:spcBef>
                <a:spcPts val="640"/>
              </a:spcBef>
              <a:spcAft>
                <a:spcPts val="0"/>
              </a:spcAft>
              <a:buSzPct val="100000"/>
            </a:pPr>
            <a:r>
              <a:rPr lang="en" sz="1800" dirty="0"/>
              <a:t>The robot understood me</a:t>
            </a:r>
          </a:p>
        </p:txBody>
      </p:sp>
      <p:sp>
        <p:nvSpPr>
          <p:cNvPr id="414" name="Shape 41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03156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Shape 419"/>
          <p:cNvSpPr txBox="1">
            <a:spLocks noGrp="1"/>
          </p:cNvSpPr>
          <p:nvPr>
            <p:ph type="title"/>
          </p:nvPr>
        </p:nvSpPr>
        <p:spPr>
          <a:xfrm>
            <a:off x="457200" y="548877"/>
            <a:ext cx="8229600" cy="857400"/>
          </a:xfrm>
          <a:prstGeom prst="rect">
            <a:avLst/>
          </a:prstGeom>
        </p:spPr>
        <p:txBody>
          <a:bodyPr lIns="91425" tIns="91425" rIns="91425" bIns="91425" anchor="ctr" anchorCtr="0">
            <a:noAutofit/>
          </a:bodyPr>
          <a:lstStyle/>
          <a:p>
            <a:pPr lvl="0">
              <a:spcBef>
                <a:spcPts val="0"/>
              </a:spcBef>
              <a:buNone/>
            </a:pPr>
            <a:r>
              <a:rPr lang="en"/>
              <a:t>Results - Dialog Success</a:t>
            </a:r>
          </a:p>
        </p:txBody>
      </p:sp>
      <p:grpSp>
        <p:nvGrpSpPr>
          <p:cNvPr id="420" name="Shape 420"/>
          <p:cNvGrpSpPr/>
          <p:nvPr/>
        </p:nvGrpSpPr>
        <p:grpSpPr>
          <a:xfrm>
            <a:off x="670400" y="1345717"/>
            <a:ext cx="4247864" cy="3738232"/>
            <a:chOff x="2270600" y="1345717"/>
            <a:chExt cx="4247864" cy="3738232"/>
          </a:xfrm>
        </p:grpSpPr>
        <p:pic>
          <p:nvPicPr>
            <p:cNvPr id="421" name="Shape 421" title="Chart"/>
            <p:cNvPicPr preferRelativeResize="0"/>
            <p:nvPr/>
          </p:nvPicPr>
          <p:blipFill rotWithShape="1">
            <a:blip r:embed="rId3">
              <a:alphaModFix/>
            </a:blip>
            <a:srcRect l="10685" r="16279"/>
            <a:stretch/>
          </p:blipFill>
          <p:spPr>
            <a:xfrm>
              <a:off x="2270600" y="1345717"/>
              <a:ext cx="4247864" cy="3738232"/>
            </a:xfrm>
            <a:prstGeom prst="rect">
              <a:avLst/>
            </a:prstGeom>
            <a:noFill/>
            <a:ln>
              <a:noFill/>
            </a:ln>
          </p:spPr>
        </p:pic>
        <p:sp>
          <p:nvSpPr>
            <p:cNvPr id="422" name="Shape 422"/>
            <p:cNvSpPr txBox="1"/>
            <p:nvPr/>
          </p:nvSpPr>
          <p:spPr>
            <a:xfrm>
              <a:off x="3041301" y="2043279"/>
              <a:ext cx="440999" cy="2712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a:ln>
                    <a:noFill/>
                  </a:ln>
                  <a:solidFill>
                    <a:srgbClr val="38761D"/>
                  </a:solidFill>
                  <a:effectLst/>
                  <a:uLnTx/>
                  <a:uFillTx/>
                  <a:latin typeface="Arial"/>
                  <a:cs typeface="Arial"/>
                  <a:sym typeface="Arial"/>
                </a:rPr>
                <a:t>75</a:t>
              </a:r>
            </a:p>
          </p:txBody>
        </p:sp>
        <p:sp>
          <p:nvSpPr>
            <p:cNvPr id="423" name="Shape 423"/>
            <p:cNvSpPr txBox="1"/>
            <p:nvPr/>
          </p:nvSpPr>
          <p:spPr>
            <a:xfrm>
              <a:off x="3953605" y="3508828"/>
              <a:ext cx="441000" cy="2712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a:ln>
                    <a:noFill/>
                  </a:ln>
                  <a:solidFill>
                    <a:srgbClr val="38761D"/>
                  </a:solidFill>
                  <a:effectLst/>
                  <a:uLnTx/>
                  <a:uFillTx/>
                  <a:latin typeface="Arial"/>
                  <a:cs typeface="Arial"/>
                  <a:sym typeface="Arial"/>
                </a:rPr>
                <a:t>59</a:t>
              </a:r>
            </a:p>
          </p:txBody>
        </p:sp>
        <p:sp>
          <p:nvSpPr>
            <p:cNvPr id="424" name="Shape 424"/>
            <p:cNvSpPr txBox="1"/>
            <p:nvPr/>
          </p:nvSpPr>
          <p:spPr>
            <a:xfrm>
              <a:off x="4865908" y="2301905"/>
              <a:ext cx="441000" cy="2712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a:ln>
                    <a:noFill/>
                  </a:ln>
                  <a:solidFill>
                    <a:srgbClr val="38761D"/>
                  </a:solidFill>
                  <a:effectLst/>
                  <a:uLnTx/>
                  <a:uFillTx/>
                  <a:latin typeface="Arial"/>
                  <a:cs typeface="Arial"/>
                  <a:sym typeface="Arial"/>
                </a:rPr>
                <a:t>72</a:t>
              </a:r>
            </a:p>
          </p:txBody>
        </p:sp>
        <p:sp>
          <p:nvSpPr>
            <p:cNvPr id="425" name="Shape 425"/>
            <p:cNvSpPr txBox="1"/>
            <p:nvPr/>
          </p:nvSpPr>
          <p:spPr>
            <a:xfrm>
              <a:off x="5680989" y="1681106"/>
              <a:ext cx="441000" cy="2712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1" i="0" u="none" strike="noStrike" kern="0" cap="none" spc="0" normalizeH="0" baseline="0" noProof="0">
                  <a:ln>
                    <a:noFill/>
                  </a:ln>
                  <a:solidFill>
                    <a:srgbClr val="38761D"/>
                  </a:solidFill>
                  <a:effectLst/>
                  <a:uLnTx/>
                  <a:uFillTx/>
                  <a:latin typeface="Arial"/>
                  <a:cs typeface="Arial"/>
                  <a:sym typeface="Arial"/>
                </a:rPr>
                <a:t>78</a:t>
              </a:r>
            </a:p>
          </p:txBody>
        </p:sp>
      </p:grpSp>
      <p:sp>
        <p:nvSpPr>
          <p:cNvPr id="426" name="Shape 426"/>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 sz="1400" b="0" i="0" u="none" strike="noStrike" kern="0" cap="none" spc="0" normalizeH="0" baseline="0" noProof="0">
              <a:ln>
                <a:noFill/>
              </a:ln>
              <a:solidFill>
                <a:srgbClr val="000000"/>
              </a:solidFill>
              <a:effectLst/>
              <a:uLnTx/>
              <a:uFillTx/>
              <a:latin typeface="Arial"/>
              <a:cs typeface="Arial"/>
              <a:sym typeface="Arial"/>
            </a:endParaRPr>
          </a:p>
        </p:txBody>
      </p:sp>
      <p:sp>
        <p:nvSpPr>
          <p:cNvPr id="427" name="Shape 427"/>
          <p:cNvSpPr txBox="1"/>
          <p:nvPr/>
        </p:nvSpPr>
        <p:spPr>
          <a:xfrm>
            <a:off x="5392050" y="2036625"/>
            <a:ext cx="3333300" cy="2328900"/>
          </a:xfrm>
          <a:prstGeom prst="rect">
            <a:avLst/>
          </a:prstGeom>
          <a:noFill/>
          <a:ln>
            <a:noFill/>
          </a:ln>
        </p:spPr>
        <p:txBody>
          <a:bodyPr lIns="91425" tIns="91425" rIns="91425" bIns="91425" anchor="t" anchorCtr="0">
            <a:noAutofit/>
          </a:bodyPr>
          <a:lstStyle/>
          <a:p>
            <a:pPr marL="457200" marR="0" lvl="0" indent="-342900" algn="l" defTabSz="914400" rtl="0" eaLnBrk="1" fontAlgn="auto" latinLnBrk="0" hangingPunct="1">
              <a:lnSpc>
                <a:spcPct val="100000"/>
              </a:lnSpc>
              <a:spcBef>
                <a:spcPts val="0"/>
              </a:spcBef>
              <a:spcAft>
                <a:spcPts val="0"/>
              </a:spcAft>
              <a:buClrTx/>
              <a:buSzPct val="100000"/>
              <a:buFont typeface="Cambria"/>
              <a:buChar char="●"/>
              <a:tabLst/>
              <a:defRPr/>
            </a:pP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Higher is better</a:t>
            </a:r>
          </a:p>
          <a:p>
            <a:pPr marL="457200" marR="0" lvl="0" indent="-342900" algn="l" defTabSz="914400" rtl="0" eaLnBrk="1" fontAlgn="auto" latinLnBrk="0" hangingPunct="1">
              <a:lnSpc>
                <a:spcPct val="100000"/>
              </a:lnSpc>
              <a:spcBef>
                <a:spcPts val="0"/>
              </a:spcBef>
              <a:spcAft>
                <a:spcPts val="0"/>
              </a:spcAft>
              <a:buClrTx/>
              <a:buSzPct val="100000"/>
              <a:buFont typeface="Cambria"/>
              <a:buChar char="●"/>
              <a:tabLst/>
              <a:defRPr/>
            </a:pP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Parser learning is mostly responsible for improvement in dialog success rate</a:t>
            </a:r>
          </a:p>
          <a:p>
            <a:pPr marL="457200" marR="0" lvl="0" indent="-342900" algn="l" defTabSz="914400" rtl="0" eaLnBrk="1" fontAlgn="auto" latinLnBrk="0" hangingPunct="1">
              <a:lnSpc>
                <a:spcPct val="100000"/>
              </a:lnSpc>
              <a:spcBef>
                <a:spcPts val="0"/>
              </a:spcBef>
              <a:spcAft>
                <a:spcPts val="0"/>
              </a:spcAft>
              <a:buClrTx/>
              <a:buSzPct val="100000"/>
              <a:buFont typeface="Cambria"/>
              <a:buChar char="●"/>
              <a:tabLst/>
              <a:defRPr/>
            </a:pP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Best system: parser and dialog learning - batchwise</a:t>
            </a:r>
          </a:p>
        </p:txBody>
      </p:sp>
    </p:spTree>
    <p:extLst>
      <p:ext uri="{BB962C8B-B14F-4D97-AF65-F5344CB8AC3E}">
        <p14:creationId xmlns:p14="http://schemas.microsoft.com/office/powerpoint/2010/main" val="4168293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457200" y="548877"/>
            <a:ext cx="8229600" cy="857400"/>
          </a:xfrm>
          <a:prstGeom prst="rect">
            <a:avLst/>
          </a:prstGeom>
        </p:spPr>
        <p:txBody>
          <a:bodyPr lIns="91425" tIns="91425" rIns="91425" bIns="91425" anchor="ctr" anchorCtr="0">
            <a:noAutofit/>
          </a:bodyPr>
          <a:lstStyle/>
          <a:p>
            <a:pPr lvl="0" rtl="0">
              <a:spcBef>
                <a:spcPts val="0"/>
              </a:spcBef>
              <a:buNone/>
            </a:pPr>
            <a:r>
              <a:rPr lang="en"/>
              <a:t>Results - Dialog Length</a:t>
            </a:r>
          </a:p>
        </p:txBody>
      </p:sp>
      <p:grpSp>
        <p:nvGrpSpPr>
          <p:cNvPr id="433" name="Shape 433"/>
          <p:cNvGrpSpPr/>
          <p:nvPr/>
        </p:nvGrpSpPr>
        <p:grpSpPr>
          <a:xfrm>
            <a:off x="644185" y="1336299"/>
            <a:ext cx="4247864" cy="3699343"/>
            <a:chOff x="2244385" y="1336299"/>
            <a:chExt cx="4247864" cy="3699343"/>
          </a:xfrm>
        </p:grpSpPr>
        <p:pic>
          <p:nvPicPr>
            <p:cNvPr id="434" name="Shape 434" title="Chart"/>
            <p:cNvPicPr preferRelativeResize="0"/>
            <p:nvPr/>
          </p:nvPicPr>
          <p:blipFill rotWithShape="1">
            <a:blip r:embed="rId3">
              <a:alphaModFix/>
            </a:blip>
            <a:srcRect l="10870" r="15328"/>
            <a:stretch/>
          </p:blipFill>
          <p:spPr>
            <a:xfrm>
              <a:off x="2244385" y="1336299"/>
              <a:ext cx="4247864" cy="3699343"/>
            </a:xfrm>
            <a:prstGeom prst="rect">
              <a:avLst/>
            </a:prstGeom>
            <a:noFill/>
            <a:ln>
              <a:noFill/>
            </a:ln>
          </p:spPr>
        </p:pic>
        <p:sp>
          <p:nvSpPr>
            <p:cNvPr id="435" name="Shape 435"/>
            <p:cNvSpPr txBox="1"/>
            <p:nvPr/>
          </p:nvSpPr>
          <p:spPr>
            <a:xfrm>
              <a:off x="2896858" y="2301905"/>
              <a:ext cx="606599" cy="271200"/>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B45F06"/>
                  </a:solidFill>
                </a:rPr>
                <a:t>12.43</a:t>
              </a:r>
            </a:p>
          </p:txBody>
        </p:sp>
        <p:sp>
          <p:nvSpPr>
            <p:cNvPr id="436" name="Shape 436"/>
            <p:cNvSpPr txBox="1"/>
            <p:nvPr/>
          </p:nvSpPr>
          <p:spPr>
            <a:xfrm>
              <a:off x="3809162" y="2819158"/>
              <a:ext cx="606600" cy="271200"/>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B45F06"/>
                  </a:solidFill>
                </a:rPr>
                <a:t>11.73</a:t>
              </a:r>
            </a:p>
          </p:txBody>
        </p:sp>
        <p:sp>
          <p:nvSpPr>
            <p:cNvPr id="437" name="Shape 437"/>
            <p:cNvSpPr txBox="1"/>
            <p:nvPr/>
          </p:nvSpPr>
          <p:spPr>
            <a:xfrm>
              <a:off x="4638528" y="2043279"/>
              <a:ext cx="606600" cy="271200"/>
            </a:xfrm>
            <a:prstGeom prst="rect">
              <a:avLst/>
            </a:prstGeom>
            <a:noFill/>
            <a:ln>
              <a:noFill/>
            </a:ln>
          </p:spPr>
          <p:txBody>
            <a:bodyPr lIns="91425" tIns="91425" rIns="91425" bIns="91425" anchor="t" anchorCtr="0">
              <a:noAutofit/>
            </a:bodyPr>
            <a:lstStyle/>
            <a:p>
              <a:pPr lvl="0" rtl="0">
                <a:spcBef>
                  <a:spcPts val="0"/>
                </a:spcBef>
                <a:buNone/>
              </a:pPr>
              <a:r>
                <a:rPr lang="en" sz="1000">
                  <a:solidFill>
                    <a:srgbClr val="B45F06"/>
                  </a:solidFill>
                </a:rPr>
                <a:t>12.76</a:t>
              </a:r>
            </a:p>
          </p:txBody>
        </p:sp>
        <p:sp>
          <p:nvSpPr>
            <p:cNvPr id="438" name="Shape 438"/>
            <p:cNvSpPr txBox="1"/>
            <p:nvPr/>
          </p:nvSpPr>
          <p:spPr>
            <a:xfrm>
              <a:off x="5550832" y="3595037"/>
              <a:ext cx="606600" cy="271200"/>
            </a:xfrm>
            <a:prstGeom prst="rect">
              <a:avLst/>
            </a:prstGeom>
            <a:noFill/>
            <a:ln>
              <a:noFill/>
            </a:ln>
          </p:spPr>
          <p:txBody>
            <a:bodyPr lIns="91425" tIns="91425" rIns="91425" bIns="91425" anchor="t" anchorCtr="0">
              <a:noAutofit/>
            </a:bodyPr>
            <a:lstStyle/>
            <a:p>
              <a:pPr lvl="0" rtl="0">
                <a:spcBef>
                  <a:spcPts val="0"/>
                </a:spcBef>
                <a:buNone/>
              </a:pPr>
              <a:r>
                <a:rPr lang="en" sz="1000" b="1">
                  <a:solidFill>
                    <a:srgbClr val="B45F06"/>
                  </a:solidFill>
                </a:rPr>
                <a:t>10.61</a:t>
              </a:r>
            </a:p>
          </p:txBody>
        </p:sp>
      </p:grpSp>
      <p:sp>
        <p:nvSpPr>
          <p:cNvPr id="439" name="Shape 439"/>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440" name="Shape 440"/>
          <p:cNvSpPr txBox="1"/>
          <p:nvPr/>
        </p:nvSpPr>
        <p:spPr>
          <a:xfrm>
            <a:off x="5392050" y="2036625"/>
            <a:ext cx="3333300" cy="2328900"/>
          </a:xfrm>
          <a:prstGeom prst="rect">
            <a:avLst/>
          </a:prstGeom>
          <a:noFill/>
          <a:ln>
            <a:noFill/>
          </a:ln>
        </p:spPr>
        <p:txBody>
          <a:bodyPr lIns="91425" tIns="91425" rIns="91425" bIns="91425" anchor="t" anchorCtr="0">
            <a:noAutofit/>
          </a:bodyPr>
          <a:lstStyle/>
          <a:p>
            <a:pPr marL="457200" lvl="0" indent="-342900" rtl="0">
              <a:spcBef>
                <a:spcPts val="0"/>
              </a:spcBef>
              <a:buSzPct val="100000"/>
              <a:buFont typeface="Cambria"/>
              <a:buChar char="●"/>
            </a:pPr>
            <a:r>
              <a:rPr lang="en" sz="1800">
                <a:latin typeface="Cambria"/>
                <a:ea typeface="Cambria"/>
                <a:cs typeface="Cambria"/>
                <a:sym typeface="Cambria"/>
              </a:rPr>
              <a:t>Lower is better</a:t>
            </a:r>
          </a:p>
          <a:p>
            <a:pPr marL="457200" lvl="0" indent="-342900" rtl="0">
              <a:spcBef>
                <a:spcPts val="0"/>
              </a:spcBef>
              <a:buSzPct val="100000"/>
              <a:buFont typeface="Cambria"/>
              <a:buChar char="●"/>
            </a:pPr>
            <a:r>
              <a:rPr lang="en" sz="1800">
                <a:latin typeface="Cambria"/>
                <a:ea typeface="Cambria"/>
                <a:cs typeface="Cambria"/>
                <a:sym typeface="Cambria"/>
              </a:rPr>
              <a:t>Dialog learning is mostly responsible for lowering dialog length</a:t>
            </a:r>
          </a:p>
          <a:p>
            <a:pPr marL="457200" lvl="0" indent="-342900" rtl="0">
              <a:spcBef>
                <a:spcPts val="0"/>
              </a:spcBef>
              <a:buSzPct val="100000"/>
              <a:buFont typeface="Cambria"/>
              <a:buChar char="●"/>
            </a:pPr>
            <a:r>
              <a:rPr lang="en" sz="1800">
                <a:latin typeface="Cambria"/>
                <a:ea typeface="Cambria"/>
                <a:cs typeface="Cambria"/>
                <a:sym typeface="Cambria"/>
              </a:rPr>
              <a:t>Best system: parser and dialog learning - batchwise</a:t>
            </a:r>
          </a:p>
        </p:txBody>
      </p:sp>
    </p:spTree>
    <p:extLst>
      <p:ext uri="{BB962C8B-B14F-4D97-AF65-F5344CB8AC3E}">
        <p14:creationId xmlns:p14="http://schemas.microsoft.com/office/powerpoint/2010/main" val="1024824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txBox="1">
            <a:spLocks noGrp="1"/>
          </p:cNvSpPr>
          <p:nvPr>
            <p:ph type="title"/>
          </p:nvPr>
        </p:nvSpPr>
        <p:spPr>
          <a:xfrm>
            <a:off x="457200" y="548877"/>
            <a:ext cx="8229600" cy="857400"/>
          </a:xfrm>
          <a:prstGeom prst="rect">
            <a:avLst/>
          </a:prstGeom>
        </p:spPr>
        <p:txBody>
          <a:bodyPr lIns="91425" tIns="91425" rIns="91425" bIns="91425" anchor="ctr" anchorCtr="0">
            <a:noAutofit/>
          </a:bodyPr>
          <a:lstStyle/>
          <a:p>
            <a:pPr lvl="0" rtl="0">
              <a:spcBef>
                <a:spcPts val="0"/>
              </a:spcBef>
              <a:buNone/>
            </a:pPr>
            <a:r>
              <a:rPr lang="en"/>
              <a:t>Results - user survey responses</a:t>
            </a:r>
          </a:p>
        </p:txBody>
      </p:sp>
      <p:grpSp>
        <p:nvGrpSpPr>
          <p:cNvPr id="458" name="Shape 458"/>
          <p:cNvGrpSpPr/>
          <p:nvPr/>
        </p:nvGrpSpPr>
        <p:grpSpPr>
          <a:xfrm>
            <a:off x="694475" y="1406274"/>
            <a:ext cx="4173940" cy="3644480"/>
            <a:chOff x="313475" y="1406274"/>
            <a:chExt cx="4173940" cy="3644480"/>
          </a:xfrm>
        </p:grpSpPr>
        <p:pic>
          <p:nvPicPr>
            <p:cNvPr id="459" name="Shape 459" title="Chart"/>
            <p:cNvPicPr preferRelativeResize="0"/>
            <p:nvPr/>
          </p:nvPicPr>
          <p:blipFill rotWithShape="1">
            <a:blip r:embed="rId3">
              <a:alphaModFix/>
            </a:blip>
            <a:srcRect l="9316" r="15063"/>
            <a:stretch/>
          </p:blipFill>
          <p:spPr>
            <a:xfrm>
              <a:off x="313475" y="1406274"/>
              <a:ext cx="4173940" cy="3644480"/>
            </a:xfrm>
            <a:prstGeom prst="rect">
              <a:avLst/>
            </a:prstGeom>
            <a:noFill/>
            <a:ln>
              <a:noFill/>
            </a:ln>
          </p:spPr>
        </p:pic>
        <p:sp>
          <p:nvSpPr>
            <p:cNvPr id="460" name="Shape 460"/>
            <p:cNvSpPr txBox="1"/>
            <p:nvPr/>
          </p:nvSpPr>
          <p:spPr>
            <a:xfrm>
              <a:off x="1082344" y="3076010"/>
              <a:ext cx="615600" cy="2826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a:ln>
                    <a:noFill/>
                  </a:ln>
                  <a:solidFill>
                    <a:srgbClr val="38761D"/>
                  </a:solidFill>
                  <a:effectLst/>
                  <a:uLnTx/>
                  <a:uFillTx/>
                  <a:latin typeface="Arial"/>
                  <a:cs typeface="Arial"/>
                  <a:sym typeface="Arial"/>
                </a:rPr>
                <a:t>2.93</a:t>
              </a:r>
            </a:p>
          </p:txBody>
        </p:sp>
        <p:sp>
          <p:nvSpPr>
            <p:cNvPr id="461" name="Shape 461"/>
            <p:cNvSpPr txBox="1"/>
            <p:nvPr/>
          </p:nvSpPr>
          <p:spPr>
            <a:xfrm>
              <a:off x="1923791" y="3884729"/>
              <a:ext cx="615600" cy="2826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a:ln>
                    <a:noFill/>
                  </a:ln>
                  <a:solidFill>
                    <a:srgbClr val="38761D"/>
                  </a:solidFill>
                  <a:effectLst/>
                  <a:uLnTx/>
                  <a:uFillTx/>
                  <a:latin typeface="Arial"/>
                  <a:cs typeface="Arial"/>
                  <a:sym typeface="Arial"/>
                </a:rPr>
                <a:t>2.55</a:t>
              </a:r>
            </a:p>
          </p:txBody>
        </p:sp>
        <p:sp>
          <p:nvSpPr>
            <p:cNvPr id="462" name="Shape 462"/>
            <p:cNvSpPr txBox="1"/>
            <p:nvPr/>
          </p:nvSpPr>
          <p:spPr>
            <a:xfrm>
              <a:off x="2765237" y="3345583"/>
              <a:ext cx="615600" cy="2826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0" i="0" u="none" strike="noStrike" kern="0" cap="none" spc="0" normalizeH="0" baseline="0" noProof="0">
                  <a:ln>
                    <a:noFill/>
                  </a:ln>
                  <a:solidFill>
                    <a:srgbClr val="38761D"/>
                  </a:solidFill>
                  <a:effectLst/>
                  <a:uLnTx/>
                  <a:uFillTx/>
                  <a:latin typeface="Arial"/>
                  <a:cs typeface="Arial"/>
                  <a:sym typeface="Arial"/>
                </a:rPr>
                <a:t>2.79</a:t>
              </a:r>
            </a:p>
          </p:txBody>
        </p:sp>
        <p:sp>
          <p:nvSpPr>
            <p:cNvPr id="463" name="Shape 463"/>
            <p:cNvSpPr txBox="1"/>
            <p:nvPr/>
          </p:nvSpPr>
          <p:spPr>
            <a:xfrm>
              <a:off x="3606684" y="2177434"/>
              <a:ext cx="615600" cy="2826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000" b="1" i="0" u="none" strike="noStrike" kern="0" cap="none" spc="0" normalizeH="0" baseline="0" noProof="0">
                  <a:ln>
                    <a:noFill/>
                  </a:ln>
                  <a:solidFill>
                    <a:srgbClr val="38761D"/>
                  </a:solidFill>
                  <a:effectLst/>
                  <a:uLnTx/>
                  <a:uFillTx/>
                  <a:latin typeface="Arial"/>
                  <a:cs typeface="Arial"/>
                  <a:sym typeface="Arial"/>
                </a:rPr>
                <a:t>3.30</a:t>
              </a:r>
            </a:p>
          </p:txBody>
        </p:sp>
      </p:grpSp>
      <p:sp>
        <p:nvSpPr>
          <p:cNvPr id="464" name="Shape 464"/>
          <p:cNvSpPr txBox="1">
            <a:spLocks noGrp="1"/>
          </p:cNvSpPr>
          <p:nvPr>
            <p:ph type="sldNum" idx="12"/>
          </p:nvPr>
        </p:nvSpPr>
        <p:spPr>
          <a:xfrm>
            <a:off x="8556783" y="4749850"/>
            <a:ext cx="548700" cy="3936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 sz="1400" b="0" i="0" u="none" strike="noStrike" kern="0" cap="none" spc="0" normalizeH="0" baseline="0" noProof="0">
              <a:ln>
                <a:noFill/>
              </a:ln>
              <a:solidFill>
                <a:srgbClr val="000000"/>
              </a:solidFill>
              <a:effectLst/>
              <a:uLnTx/>
              <a:uFillTx/>
              <a:latin typeface="Arial"/>
              <a:cs typeface="Arial"/>
              <a:sym typeface="Arial"/>
            </a:endParaRPr>
          </a:p>
        </p:txBody>
      </p:sp>
      <p:sp>
        <p:nvSpPr>
          <p:cNvPr id="465" name="Shape 465"/>
          <p:cNvSpPr txBox="1"/>
          <p:nvPr/>
        </p:nvSpPr>
        <p:spPr>
          <a:xfrm>
            <a:off x="5087250" y="2036625"/>
            <a:ext cx="3333300" cy="1219500"/>
          </a:xfrm>
          <a:prstGeom prst="rect">
            <a:avLst/>
          </a:prstGeom>
          <a:noFill/>
          <a:ln>
            <a:noFill/>
          </a:ln>
        </p:spPr>
        <p:txBody>
          <a:bodyPr lIns="91425" tIns="91425" rIns="91425" bIns="91425" anchor="t" anchorCtr="0">
            <a:noAutofit/>
          </a:bodyPr>
          <a:lstStyle/>
          <a:p>
            <a:pPr marL="457200" marR="0" lvl="0" indent="-342900" algn="l" defTabSz="914400" rtl="0" eaLnBrk="1" fontAlgn="auto" latinLnBrk="0" hangingPunct="1">
              <a:lnSpc>
                <a:spcPct val="100000"/>
              </a:lnSpc>
              <a:spcBef>
                <a:spcPts val="0"/>
              </a:spcBef>
              <a:spcAft>
                <a:spcPts val="0"/>
              </a:spcAft>
              <a:buClrTx/>
              <a:buSzPct val="100000"/>
              <a:buFont typeface="Cambria"/>
              <a:buChar char="●"/>
              <a:tabLst/>
              <a:defRPr/>
            </a:pP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Higher is better</a:t>
            </a:r>
          </a:p>
          <a:p>
            <a:pPr marL="457200" marR="0" lvl="0" indent="-342900" algn="l" defTabSz="914400" rtl="0" eaLnBrk="1" fontAlgn="auto" latinLnBrk="0" hangingPunct="1">
              <a:lnSpc>
                <a:spcPct val="100000"/>
              </a:lnSpc>
              <a:spcBef>
                <a:spcPts val="0"/>
              </a:spcBef>
              <a:spcAft>
                <a:spcPts val="0"/>
              </a:spcAft>
              <a:buClrTx/>
              <a:buSzPct val="100000"/>
              <a:buFont typeface="Cambria"/>
              <a:buChar char="●"/>
              <a:tabLst/>
              <a:defRPr/>
            </a:pPr>
            <a:r>
              <a:rPr kumimoji="0" lang="en" sz="1800" b="0" i="0" u="none" strike="noStrike" kern="0" cap="none" spc="0" normalizeH="0" baseline="0" noProof="0">
                <a:ln>
                  <a:noFill/>
                </a:ln>
                <a:solidFill>
                  <a:srgbClr val="000000"/>
                </a:solidFill>
                <a:effectLst/>
                <a:uLnTx/>
                <a:uFillTx/>
                <a:latin typeface="Cambria"/>
                <a:ea typeface="Cambria"/>
                <a:cs typeface="Cambria"/>
                <a:sym typeface="Cambria"/>
              </a:rPr>
              <a:t>Best system: parser and dialog learning - batchwise</a:t>
            </a:r>
          </a:p>
        </p:txBody>
      </p:sp>
    </p:spTree>
    <p:extLst>
      <p:ext uri="{BB962C8B-B14F-4D97-AF65-F5344CB8AC3E}">
        <p14:creationId xmlns:p14="http://schemas.microsoft.com/office/powerpoint/2010/main" val="222496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Shape 640"/>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marL="0" lvl="0" indent="0" rtl="0">
              <a:spcBef>
                <a:spcPts val="0"/>
              </a:spcBef>
              <a:buNone/>
            </a:pPr>
            <a:r>
              <a:rPr lang="en"/>
              <a:t>Learning Multi-Modal Grounded Linguistic Semantics by Playing “I Spy”</a:t>
            </a:r>
          </a:p>
        </p:txBody>
      </p:sp>
      <p:sp>
        <p:nvSpPr>
          <p:cNvPr id="641" name="Shape 6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36</a:t>
            </a:fld>
            <a:endParaRPr lang="en"/>
          </a:p>
        </p:txBody>
      </p:sp>
      <p:grpSp>
        <p:nvGrpSpPr>
          <p:cNvPr id="642" name="Shape 642"/>
          <p:cNvGrpSpPr/>
          <p:nvPr/>
        </p:nvGrpSpPr>
        <p:grpSpPr>
          <a:xfrm>
            <a:off x="2485500" y="1296025"/>
            <a:ext cx="4173000" cy="3760800"/>
            <a:chOff x="4539100" y="1180450"/>
            <a:chExt cx="4173000" cy="3760800"/>
          </a:xfrm>
        </p:grpSpPr>
        <p:sp>
          <p:nvSpPr>
            <p:cNvPr id="643" name="Shape 643"/>
            <p:cNvSpPr/>
            <p:nvPr/>
          </p:nvSpPr>
          <p:spPr>
            <a:xfrm>
              <a:off x="4539100" y="1180450"/>
              <a:ext cx="4173000" cy="37608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800"/>
            </a:p>
          </p:txBody>
        </p:sp>
        <p:sp>
          <p:nvSpPr>
            <p:cNvPr id="644" name="Shape 644"/>
            <p:cNvSpPr/>
            <p:nvPr/>
          </p:nvSpPr>
          <p:spPr>
            <a:xfrm>
              <a:off x="5779800" y="3874875"/>
              <a:ext cx="1697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t>Human-robot Interaction</a:t>
              </a:r>
            </a:p>
          </p:txBody>
        </p:sp>
        <p:sp>
          <p:nvSpPr>
            <p:cNvPr id="645" name="Shape 645"/>
            <p:cNvSpPr/>
            <p:nvPr/>
          </p:nvSpPr>
          <p:spPr>
            <a:xfrm>
              <a:off x="4857725" y="2214750"/>
              <a:ext cx="1697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t>Multi-modal Perception</a:t>
              </a:r>
            </a:p>
          </p:txBody>
        </p:sp>
        <p:sp>
          <p:nvSpPr>
            <p:cNvPr id="646" name="Shape 646"/>
            <p:cNvSpPr/>
            <p:nvPr/>
          </p:nvSpPr>
          <p:spPr>
            <a:xfrm>
              <a:off x="6704550" y="2214750"/>
              <a:ext cx="1697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t>Grounding</a:t>
              </a:r>
            </a:p>
          </p:txBody>
        </p:sp>
        <p:sp>
          <p:nvSpPr>
            <p:cNvPr id="647" name="Shape 647"/>
            <p:cNvSpPr/>
            <p:nvPr/>
          </p:nvSpPr>
          <p:spPr>
            <a:xfrm>
              <a:off x="5777050" y="3043250"/>
              <a:ext cx="1697100" cy="572700"/>
            </a:xfrm>
            <a:prstGeom prst="rect">
              <a:avLst/>
            </a:prstGeom>
            <a:solidFill>
              <a:srgbClr val="4A86E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Clr>
                  <a:schemeClr val="dk1"/>
                </a:buClr>
                <a:buSzPct val="61111"/>
                <a:buFont typeface="Arial"/>
                <a:buNone/>
              </a:pPr>
              <a:r>
                <a:rPr lang="en" sz="1800" dirty="0">
                  <a:solidFill>
                    <a:schemeClr val="lt1"/>
                  </a:solidFill>
                </a:rPr>
                <a:t>Thomason </a:t>
              </a:r>
              <a:r>
                <a:rPr lang="en-US" sz="1800" dirty="0">
                  <a:solidFill>
                    <a:schemeClr val="lt1"/>
                  </a:solidFill>
                </a:rPr>
                <a:t>et al.</a:t>
              </a:r>
              <a:r>
                <a:rPr lang="en" sz="1800" dirty="0">
                  <a:solidFill>
                    <a:schemeClr val="lt1"/>
                  </a:solidFill>
                </a:rPr>
                <a:t>, </a:t>
              </a:r>
              <a:r>
                <a:rPr lang="en-US" sz="1800" dirty="0">
                  <a:solidFill>
                    <a:schemeClr val="lt1"/>
                  </a:solidFill>
                </a:rPr>
                <a:t>IJCAI-</a:t>
              </a:r>
              <a:r>
                <a:rPr lang="en" sz="1800" dirty="0">
                  <a:solidFill>
                    <a:schemeClr val="lt1"/>
                  </a:solidFill>
                </a:rPr>
                <a:t>2016</a:t>
              </a:r>
            </a:p>
          </p:txBody>
        </p:sp>
        <p:cxnSp>
          <p:nvCxnSpPr>
            <p:cNvPr id="648" name="Shape 648"/>
            <p:cNvCxnSpPr>
              <a:stCxn id="645" idx="2"/>
              <a:endCxn id="647" idx="0"/>
            </p:cNvCxnSpPr>
            <p:nvPr/>
          </p:nvCxnSpPr>
          <p:spPr>
            <a:xfrm>
              <a:off x="5706275" y="2787450"/>
              <a:ext cx="919200" cy="255900"/>
            </a:xfrm>
            <a:prstGeom prst="straightConnector1">
              <a:avLst/>
            </a:prstGeom>
            <a:noFill/>
            <a:ln w="9525" cap="flat" cmpd="sng">
              <a:solidFill>
                <a:schemeClr val="dk2"/>
              </a:solidFill>
              <a:prstDash val="solid"/>
              <a:round/>
              <a:headEnd type="none" w="lg" len="lg"/>
              <a:tailEnd type="none" w="lg" len="lg"/>
            </a:ln>
          </p:spPr>
        </p:cxnSp>
        <p:cxnSp>
          <p:nvCxnSpPr>
            <p:cNvPr id="649" name="Shape 649"/>
            <p:cNvCxnSpPr>
              <a:stCxn id="646" idx="2"/>
              <a:endCxn id="647" idx="0"/>
            </p:cNvCxnSpPr>
            <p:nvPr/>
          </p:nvCxnSpPr>
          <p:spPr>
            <a:xfrm flipH="1">
              <a:off x="6625500" y="2787450"/>
              <a:ext cx="927600" cy="255900"/>
            </a:xfrm>
            <a:prstGeom prst="straightConnector1">
              <a:avLst/>
            </a:prstGeom>
            <a:noFill/>
            <a:ln w="9525" cap="flat" cmpd="sng">
              <a:solidFill>
                <a:schemeClr val="dk2"/>
              </a:solidFill>
              <a:prstDash val="solid"/>
              <a:round/>
              <a:headEnd type="none" w="lg" len="lg"/>
              <a:tailEnd type="none" w="lg" len="lg"/>
            </a:ln>
          </p:spPr>
        </p:cxnSp>
        <p:cxnSp>
          <p:nvCxnSpPr>
            <p:cNvPr id="650" name="Shape 650"/>
            <p:cNvCxnSpPr>
              <a:endCxn id="647" idx="2"/>
            </p:cNvCxnSpPr>
            <p:nvPr/>
          </p:nvCxnSpPr>
          <p:spPr>
            <a:xfrm rot="10800000">
              <a:off x="6625600" y="3615950"/>
              <a:ext cx="2700" cy="258900"/>
            </a:xfrm>
            <a:prstGeom prst="straightConnector1">
              <a:avLst/>
            </a:prstGeom>
            <a:noFill/>
            <a:ln w="9525" cap="flat" cmpd="sng">
              <a:solidFill>
                <a:schemeClr val="dk2"/>
              </a:solidFill>
              <a:prstDash val="solid"/>
              <a:round/>
              <a:headEnd type="none" w="lg" len="lg"/>
              <a:tailEnd type="none" w="lg" len="lg"/>
            </a:ln>
          </p:spPr>
        </p:cxn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37</a:t>
            </a:fld>
            <a:endParaRPr lang="en"/>
          </a:p>
        </p:txBody>
      </p:sp>
      <p:pic>
        <p:nvPicPr>
          <p:cNvPr id="663" name="Shape 663" descr="subject_plays.gif"/>
          <p:cNvPicPr preferRelativeResize="0"/>
          <p:nvPr/>
        </p:nvPicPr>
        <p:blipFill>
          <a:blip r:embed="rId3">
            <a:alphaModFix/>
          </a:blip>
          <a:stretch>
            <a:fillRect/>
          </a:stretch>
        </p:blipFill>
        <p:spPr>
          <a:xfrm>
            <a:off x="1766700" y="779950"/>
            <a:ext cx="5610600" cy="3155975"/>
          </a:xfrm>
          <a:prstGeom prst="rect">
            <a:avLst/>
          </a:prstGeom>
          <a:noFill/>
          <a:ln>
            <a:noFill/>
          </a:ln>
        </p:spPr>
      </p:pic>
      <p:sp>
        <p:nvSpPr>
          <p:cNvPr id="664" name="Shape 664"/>
          <p:cNvSpPr txBox="1">
            <a:spLocks noGrp="1"/>
          </p:cNvSpPr>
          <p:nvPr>
            <p:ph type="body" idx="1"/>
          </p:nvPr>
        </p:nvSpPr>
        <p:spPr>
          <a:xfrm>
            <a:off x="311700" y="3971875"/>
            <a:ext cx="8520600" cy="520800"/>
          </a:xfrm>
          <a:prstGeom prst="rect">
            <a:avLst/>
          </a:prstGeom>
        </p:spPr>
        <p:txBody>
          <a:bodyPr lIns="91425" tIns="91425" rIns="91425" bIns="91425" anchor="t" anchorCtr="0">
            <a:noAutofit/>
          </a:bodyPr>
          <a:lstStyle/>
          <a:p>
            <a:pPr lvl="0" algn="ctr" rtl="0">
              <a:lnSpc>
                <a:spcPct val="150000"/>
              </a:lnSpc>
              <a:spcBef>
                <a:spcPts val="0"/>
              </a:spcBef>
              <a:buNone/>
            </a:pPr>
            <a:r>
              <a:rPr lang="en"/>
              <a:t>“An empty metallic aluminum container”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Shape 66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38</a:t>
            </a:fld>
            <a:endParaRPr lang="en"/>
          </a:p>
        </p:txBody>
      </p:sp>
      <p:pic>
        <p:nvPicPr>
          <p:cNvPr id="670" name="Shape 670" descr="robot_guesses_wrong.gif"/>
          <p:cNvPicPr preferRelativeResize="0"/>
          <p:nvPr/>
        </p:nvPicPr>
        <p:blipFill rotWithShape="1">
          <a:blip r:embed="rId3">
            <a:alphaModFix/>
          </a:blip>
          <a:srcRect/>
          <a:stretch/>
        </p:blipFill>
        <p:spPr>
          <a:xfrm>
            <a:off x="1766700" y="779950"/>
            <a:ext cx="5610600" cy="3155975"/>
          </a:xfrm>
          <a:prstGeom prst="rect">
            <a:avLst/>
          </a:prstGeom>
          <a:noFill/>
          <a:ln>
            <a:noFill/>
          </a:ln>
        </p:spPr>
      </p:pic>
      <p:sp>
        <p:nvSpPr>
          <p:cNvPr id="671" name="Shape 671"/>
          <p:cNvSpPr txBox="1">
            <a:spLocks noGrp="1"/>
          </p:cNvSpPr>
          <p:nvPr>
            <p:ph type="body" idx="1"/>
          </p:nvPr>
        </p:nvSpPr>
        <p:spPr>
          <a:xfrm>
            <a:off x="311700" y="3971875"/>
            <a:ext cx="8520600" cy="520800"/>
          </a:xfrm>
          <a:prstGeom prst="rect">
            <a:avLst/>
          </a:prstGeom>
        </p:spPr>
        <p:txBody>
          <a:bodyPr lIns="91425" tIns="91425" rIns="91425" bIns="91425" anchor="t" anchorCtr="0">
            <a:noAutofit/>
          </a:bodyPr>
          <a:lstStyle/>
          <a:p>
            <a:pPr lvl="0" algn="ctr" rtl="0">
              <a:lnSpc>
                <a:spcPct val="150000"/>
              </a:lnSpc>
              <a:spcBef>
                <a:spcPts val="0"/>
              </a:spcBef>
              <a:buNone/>
            </a:pPr>
            <a:r>
              <a:rPr lang="en"/>
              <a:t>Robot makes guesses until human confirms it found the right object.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a:t>Perceptual Language </a:t>
            </a:r>
            <a:r>
              <a:rPr lang="en" dirty="0"/>
              <a:t>Grounding</a:t>
            </a:r>
          </a:p>
        </p:txBody>
      </p:sp>
      <p:sp>
        <p:nvSpPr>
          <p:cNvPr id="692" name="Shape 69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50000"/>
              </a:lnSpc>
              <a:spcBef>
                <a:spcPts val="0"/>
              </a:spcBef>
              <a:buChar char="●"/>
            </a:pPr>
            <a:r>
              <a:rPr lang="en" dirty="0"/>
              <a:t>Mapping from expressions like “light mug” to an object in the real world is </a:t>
            </a:r>
            <a:r>
              <a:rPr lang="en-US" dirty="0"/>
              <a:t>fundamental part of </a:t>
            </a:r>
            <a:r>
              <a:rPr lang="en" dirty="0"/>
              <a:t>the </a:t>
            </a:r>
            <a:r>
              <a:rPr lang="en" i="1" dirty="0"/>
              <a:t>symbol grounding problem</a:t>
            </a:r>
            <a:r>
              <a:rPr lang="en" dirty="0"/>
              <a:t> [Harnad, 1990]</a:t>
            </a:r>
          </a:p>
          <a:p>
            <a:pPr marL="457200" lvl="0" indent="-228600" rtl="0">
              <a:lnSpc>
                <a:spcPct val="150000"/>
              </a:lnSpc>
              <a:spcBef>
                <a:spcPts val="0"/>
              </a:spcBef>
              <a:buChar char="●"/>
            </a:pPr>
            <a:r>
              <a:rPr lang="en-US" dirty="0"/>
              <a:t>Growing body </a:t>
            </a:r>
            <a:r>
              <a:rPr lang="en" dirty="0"/>
              <a:t>of work connecting language to machine vision</a:t>
            </a:r>
            <a:br>
              <a:rPr lang="en" dirty="0"/>
            </a:br>
            <a:r>
              <a:rPr lang="en" dirty="0"/>
              <a:t>[Roy, 2002; Matuszek, 2012; Krishnamurthy, 2013; Christie, 2016]</a:t>
            </a:r>
          </a:p>
          <a:p>
            <a:pPr marL="457200" lvl="0" indent="-228600" rtl="0">
              <a:lnSpc>
                <a:spcPct val="150000"/>
              </a:lnSpc>
              <a:spcBef>
                <a:spcPts val="0"/>
              </a:spcBef>
              <a:buChar char="●"/>
            </a:pPr>
            <a:r>
              <a:rPr lang="en" dirty="0"/>
              <a:t>Some work connecting language to other percept</a:t>
            </a:r>
            <a:r>
              <a:rPr lang="en-US" dirty="0" err="1"/>
              <a:t>ual</a:t>
            </a:r>
            <a:r>
              <a:rPr lang="en-US" dirty="0"/>
              <a:t> modalities</a:t>
            </a:r>
            <a:r>
              <a:rPr lang="en" dirty="0"/>
              <a:t>, such as audio [Kiela, 2015]</a:t>
            </a:r>
          </a:p>
        </p:txBody>
      </p:sp>
      <p:sp>
        <p:nvSpPr>
          <p:cNvPr id="693" name="Shape 69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Natural Language Understanding for Robots</a:t>
            </a:r>
          </a:p>
        </p:txBody>
      </p:sp>
      <p:sp>
        <p:nvSpPr>
          <p:cNvPr id="95" name="Shape 95"/>
          <p:cNvSpPr/>
          <p:nvPr/>
        </p:nvSpPr>
        <p:spPr>
          <a:xfrm>
            <a:off x="2460325" y="1216450"/>
            <a:ext cx="3591900" cy="1447200"/>
          </a:xfrm>
          <a:prstGeom prst="wedgeEllipseCallout">
            <a:avLst>
              <a:gd name="adj1" fmla="val -20833"/>
              <a:gd name="adj2" fmla="val 62500"/>
            </a:avLst>
          </a:prstGeom>
          <a:solidFill>
            <a:schemeClr val="lt2"/>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solidFill>
                  <a:srgbClr val="4A86E8"/>
                </a:solidFill>
              </a:rPr>
              <a:t>Go</a:t>
            </a:r>
            <a:r>
              <a:rPr lang="en" sz="1800"/>
              <a:t> to Alice’s office and </a:t>
            </a:r>
            <a:r>
              <a:rPr lang="en" sz="1800">
                <a:solidFill>
                  <a:srgbClr val="4A86E8"/>
                </a:solidFill>
              </a:rPr>
              <a:t>get</a:t>
            </a:r>
            <a:r>
              <a:rPr lang="en" sz="1800"/>
              <a:t> the light mug for the chair.</a:t>
            </a:r>
          </a:p>
        </p:txBody>
      </p:sp>
      <p:sp>
        <p:nvSpPr>
          <p:cNvPr id="96" name="Shape 96"/>
          <p:cNvSpPr txBox="1">
            <a:spLocks noGrp="1"/>
          </p:cNvSpPr>
          <p:nvPr>
            <p:ph type="body" idx="1"/>
          </p:nvPr>
        </p:nvSpPr>
        <p:spPr>
          <a:xfrm>
            <a:off x="311700" y="3014775"/>
            <a:ext cx="8520600" cy="1706400"/>
          </a:xfrm>
          <a:prstGeom prst="rect">
            <a:avLst/>
          </a:prstGeom>
        </p:spPr>
        <p:txBody>
          <a:bodyPr lIns="91425" tIns="91425" rIns="91425" bIns="91425" anchor="t" anchorCtr="0">
            <a:noAutofit/>
          </a:bodyPr>
          <a:lstStyle/>
          <a:p>
            <a:pPr marL="457200" lvl="0" indent="-228600" rtl="0">
              <a:lnSpc>
                <a:spcPct val="150000"/>
              </a:lnSpc>
              <a:spcBef>
                <a:spcPts val="0"/>
              </a:spcBef>
              <a:buChar char="●"/>
            </a:pPr>
            <a:r>
              <a:rPr lang="en">
                <a:solidFill>
                  <a:srgbClr val="4A86E8"/>
                </a:solidFill>
              </a:rPr>
              <a:t>Commands</a:t>
            </a:r>
            <a:r>
              <a:rPr lang="en"/>
              <a:t> that need to be actualized through robot action</a:t>
            </a:r>
          </a:p>
        </p:txBody>
      </p:sp>
      <p:sp>
        <p:nvSpPr>
          <p:cNvPr id="97" name="Shape 9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4</a:t>
            </a:fld>
            <a:endParaRPr lang="e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Shape 71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t>Multi-Modal Percept</a:t>
            </a:r>
            <a:r>
              <a:rPr lang="en-US" dirty="0" err="1"/>
              <a:t>ual</a:t>
            </a:r>
            <a:r>
              <a:rPr lang="en-US" dirty="0"/>
              <a:t> Grounding</a:t>
            </a:r>
            <a:endParaRPr lang="en" dirty="0"/>
          </a:p>
        </p:txBody>
      </p:sp>
      <p:sp>
        <p:nvSpPr>
          <p:cNvPr id="714" name="Shape 71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50000"/>
              </a:lnSpc>
              <a:spcBef>
                <a:spcPts val="0"/>
              </a:spcBef>
              <a:buChar char="●"/>
            </a:pPr>
            <a:r>
              <a:rPr lang="en" dirty="0"/>
              <a:t>For every object, </a:t>
            </a:r>
            <a:r>
              <a:rPr lang="en-US" dirty="0"/>
              <a:t>we </a:t>
            </a:r>
            <a:r>
              <a:rPr lang="en" dirty="0"/>
              <a:t>perform a set of exploratory behaviors with </a:t>
            </a:r>
            <a:r>
              <a:rPr lang="en-US" dirty="0"/>
              <a:t>the </a:t>
            </a:r>
            <a:r>
              <a:rPr lang="en" dirty="0"/>
              <a:t>robotic arm (</a:t>
            </a:r>
            <a:r>
              <a:rPr lang="en-US" dirty="0"/>
              <a:t>e.g. lift, push, drop, shake)</a:t>
            </a:r>
            <a:r>
              <a:rPr lang="en" dirty="0"/>
              <a:t> [Sinapov, 2016]</a:t>
            </a:r>
          </a:p>
          <a:p>
            <a:pPr marL="457200" lvl="0" indent="-228600" rtl="0">
              <a:lnSpc>
                <a:spcPct val="150000"/>
              </a:lnSpc>
              <a:spcBef>
                <a:spcPts val="0"/>
              </a:spcBef>
              <a:buChar char="●"/>
            </a:pPr>
            <a:r>
              <a:rPr lang="en" dirty="0"/>
              <a:t>Gather audio signal from microphone and, proprioceptive and haptic information from arm motors.</a:t>
            </a:r>
          </a:p>
          <a:p>
            <a:pPr marL="457200" lvl="0" indent="-228600" rtl="0">
              <a:lnSpc>
                <a:spcPct val="150000"/>
              </a:lnSpc>
              <a:spcBef>
                <a:spcPts val="0"/>
              </a:spcBef>
              <a:buChar char="●"/>
            </a:pPr>
            <a:r>
              <a:rPr lang="en" dirty="0"/>
              <a:t>Produce a multi-modal feature vector </a:t>
            </a:r>
            <a:r>
              <a:rPr lang="en-US" dirty="0"/>
              <a:t>for each object </a:t>
            </a:r>
            <a:r>
              <a:rPr lang="en" dirty="0"/>
              <a:t>and train classifier</a:t>
            </a:r>
            <a:r>
              <a:rPr lang="en-US" dirty="0"/>
              <a:t>s</a:t>
            </a:r>
            <a:r>
              <a:rPr lang="en" dirty="0"/>
              <a:t> to recognize descriptive </a:t>
            </a:r>
            <a:r>
              <a:rPr lang="en-US" dirty="0"/>
              <a:t>words/phrases such as “empty,” “metallic,” etc.</a:t>
            </a:r>
            <a:endParaRPr lang="en" dirty="0"/>
          </a:p>
        </p:txBody>
      </p:sp>
      <p:sp>
        <p:nvSpPr>
          <p:cNvPr id="715" name="Shape 7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40</a:t>
            </a:fld>
            <a:endParaRPr lang="e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Shape 77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t>Human-robot Interaction</a:t>
            </a:r>
          </a:p>
        </p:txBody>
      </p:sp>
      <p:sp>
        <p:nvSpPr>
          <p:cNvPr id="777" name="Shape 77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50000"/>
              </a:lnSpc>
              <a:spcBef>
                <a:spcPts val="0"/>
              </a:spcBef>
              <a:buChar char="●"/>
            </a:pPr>
            <a:r>
              <a:rPr lang="en-US" dirty="0"/>
              <a:t>Use “I Spy” game framework to collect labelled training data.</a:t>
            </a:r>
          </a:p>
          <a:p>
            <a:pPr marL="457200" lvl="0" indent="-228600" rtl="0">
              <a:lnSpc>
                <a:spcPct val="150000"/>
              </a:lnSpc>
              <a:spcBef>
                <a:spcPts val="0"/>
              </a:spcBef>
              <a:buChar char="●"/>
            </a:pPr>
            <a:r>
              <a:rPr lang="en-US" dirty="0"/>
              <a:t>Allows fun, interactive way for humans to effectively train a robot to ground language in multi-modal perception.</a:t>
            </a:r>
            <a:endParaRPr lang="en" dirty="0"/>
          </a:p>
        </p:txBody>
      </p:sp>
      <p:sp>
        <p:nvSpPr>
          <p:cNvPr id="778" name="Shape 77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41</a:t>
            </a:fld>
            <a:endParaRPr lang="e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Experiments</a:t>
            </a:r>
          </a:p>
        </p:txBody>
      </p:sp>
      <p:sp>
        <p:nvSpPr>
          <p:cNvPr id="827" name="Shape 82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lnSpc>
                <a:spcPct val="150000"/>
              </a:lnSpc>
              <a:spcBef>
                <a:spcPts val="0"/>
              </a:spcBef>
              <a:buChar char="●"/>
            </a:pPr>
            <a:r>
              <a:rPr lang="en" dirty="0"/>
              <a:t>32 objects split into 4 folds of 8 objects each</a:t>
            </a:r>
          </a:p>
          <a:p>
            <a:pPr marL="457200" lvl="0" indent="-228600" rtl="0">
              <a:lnSpc>
                <a:spcPct val="150000"/>
              </a:lnSpc>
              <a:spcBef>
                <a:spcPts val="0"/>
              </a:spcBef>
              <a:buChar char="●"/>
            </a:pPr>
            <a:r>
              <a:rPr lang="en" dirty="0"/>
              <a:t>Games played with 4 objects at a time</a:t>
            </a:r>
          </a:p>
          <a:p>
            <a:pPr marL="457200" lvl="0" indent="-228600" rtl="0">
              <a:lnSpc>
                <a:spcPct val="150000"/>
              </a:lnSpc>
              <a:spcBef>
                <a:spcPts val="0"/>
              </a:spcBef>
              <a:buChar char="●"/>
            </a:pPr>
            <a:r>
              <a:rPr lang="en" dirty="0"/>
              <a:t>Two systems: </a:t>
            </a:r>
            <a:r>
              <a:rPr lang="en" b="1" dirty="0"/>
              <a:t>vision only</a:t>
            </a:r>
            <a:r>
              <a:rPr lang="en" dirty="0"/>
              <a:t> and </a:t>
            </a:r>
            <a:r>
              <a:rPr lang="en" b="1" dirty="0"/>
              <a:t>multi-modal</a:t>
            </a:r>
            <a:endParaRPr lang="en" dirty="0"/>
          </a:p>
          <a:p>
            <a:pPr marL="457200" lvl="0" indent="-228600" rtl="0">
              <a:lnSpc>
                <a:spcPct val="150000"/>
              </a:lnSpc>
              <a:spcBef>
                <a:spcPts val="0"/>
              </a:spcBef>
              <a:buChar char="●"/>
            </a:pPr>
            <a:r>
              <a:rPr lang="en" dirty="0"/>
              <a:t>Each participant played 4 games, 2 with each system (single blind), such that each system saw all 8 objects of the fold</a:t>
            </a:r>
          </a:p>
          <a:p>
            <a:pPr marL="457200" lvl="0" indent="-228600" rtl="0">
              <a:lnSpc>
                <a:spcPct val="150000"/>
              </a:lnSpc>
              <a:spcBef>
                <a:spcPts val="0"/>
              </a:spcBef>
              <a:buChar char="●"/>
            </a:pPr>
            <a:r>
              <a:rPr lang="en" dirty="0"/>
              <a:t>Measure game performance; classifiers always seeing novel objects during evaluations</a:t>
            </a:r>
          </a:p>
        </p:txBody>
      </p:sp>
      <p:sp>
        <p:nvSpPr>
          <p:cNvPr id="828" name="Shape 82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Shape 8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Results for Robot Guesses</a:t>
            </a:r>
          </a:p>
        </p:txBody>
      </p:sp>
      <p:sp>
        <p:nvSpPr>
          <p:cNvPr id="834" name="Shape 8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43</a:t>
            </a:fld>
            <a:endParaRPr lang="en"/>
          </a:p>
        </p:txBody>
      </p:sp>
      <p:pic>
        <p:nvPicPr>
          <p:cNvPr id="835" name="Shape 835"/>
          <p:cNvPicPr preferRelativeResize="0"/>
          <p:nvPr/>
        </p:nvPicPr>
        <p:blipFill>
          <a:blip r:embed="rId3">
            <a:alphaModFix/>
          </a:blip>
          <a:stretch>
            <a:fillRect/>
          </a:stretch>
        </p:blipFill>
        <p:spPr>
          <a:xfrm>
            <a:off x="1352550" y="1114425"/>
            <a:ext cx="6438900" cy="3676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Shape 84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Results for Predicate Agreement</a:t>
            </a:r>
          </a:p>
        </p:txBody>
      </p:sp>
      <p:sp>
        <p:nvSpPr>
          <p:cNvPr id="850" name="Shape 85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44</a:t>
            </a:fld>
            <a:endParaRPr lang="en"/>
          </a:p>
        </p:txBody>
      </p:sp>
      <p:pic>
        <p:nvPicPr>
          <p:cNvPr id="851" name="Shape 851"/>
          <p:cNvPicPr preferRelativeResize="0"/>
          <p:nvPr/>
        </p:nvPicPr>
        <p:blipFill>
          <a:blip r:embed="rId3">
            <a:alphaModFix/>
          </a:blip>
          <a:stretch>
            <a:fillRect/>
          </a:stretch>
        </p:blipFill>
        <p:spPr>
          <a:xfrm>
            <a:off x="1485900" y="1253275"/>
            <a:ext cx="6172200" cy="3409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Shape 145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US" dirty="0"/>
              <a:t>Other/</a:t>
            </a:r>
            <a:r>
              <a:rPr lang="en" dirty="0"/>
              <a:t>Future Directions</a:t>
            </a:r>
          </a:p>
        </p:txBody>
      </p:sp>
      <p:sp>
        <p:nvSpPr>
          <p:cNvPr id="1456" name="Shape 1456"/>
          <p:cNvSpPr txBox="1">
            <a:spLocks noGrp="1"/>
          </p:cNvSpPr>
          <p:nvPr>
            <p:ph type="body" idx="1"/>
          </p:nvPr>
        </p:nvSpPr>
        <p:spPr>
          <a:xfrm>
            <a:off x="311700" y="1053621"/>
            <a:ext cx="8520600" cy="3416400"/>
          </a:xfrm>
          <a:prstGeom prst="rect">
            <a:avLst/>
          </a:prstGeom>
        </p:spPr>
        <p:txBody>
          <a:bodyPr lIns="91425" tIns="91425" rIns="91425" bIns="91425" anchor="t" anchorCtr="0">
            <a:noAutofit/>
          </a:bodyPr>
          <a:lstStyle/>
          <a:p>
            <a:pPr marL="457200" marR="0" lvl="0" indent="-228600" algn="l" rtl="0">
              <a:lnSpc>
                <a:spcPct val="150000"/>
              </a:lnSpc>
              <a:spcBef>
                <a:spcPts val="0"/>
              </a:spcBef>
              <a:spcAft>
                <a:spcPts val="1600"/>
              </a:spcAft>
              <a:buChar char="●"/>
            </a:pPr>
            <a:r>
              <a:rPr lang="en-US" dirty="0"/>
              <a:t>Handle polysemy and synonymy in language grounding by learning multi-modal </a:t>
            </a:r>
            <a:r>
              <a:rPr lang="en-US" dirty="0" err="1"/>
              <a:t>synsets</a:t>
            </a:r>
            <a:r>
              <a:rPr lang="en-US" dirty="0"/>
              <a:t> (Thomason et al., IJCAI-2017).</a:t>
            </a:r>
          </a:p>
          <a:p>
            <a:pPr marL="457200" marR="0" lvl="0" indent="-228600" algn="l" rtl="0">
              <a:lnSpc>
                <a:spcPct val="150000"/>
              </a:lnSpc>
              <a:spcBef>
                <a:spcPts val="0"/>
              </a:spcBef>
              <a:spcAft>
                <a:spcPts val="1600"/>
              </a:spcAft>
              <a:buChar char="●"/>
            </a:pPr>
            <a:r>
              <a:rPr lang="en-US" dirty="0"/>
              <a:t>Allow robot to ask questions about which behaviors that would help ground a particular word/phrase (Thomason et al., RoboNLP-2017).</a:t>
            </a:r>
          </a:p>
          <a:p>
            <a:pPr marL="457200" marR="0" lvl="0" indent="-228600" algn="l" rtl="0">
              <a:lnSpc>
                <a:spcPct val="150000"/>
              </a:lnSpc>
              <a:spcBef>
                <a:spcPts val="0"/>
              </a:spcBef>
              <a:spcAft>
                <a:spcPts val="1600"/>
              </a:spcAft>
              <a:buChar char="●"/>
            </a:pPr>
            <a:r>
              <a:rPr lang="en" dirty="0"/>
              <a:t>Grounding semantic parses in</a:t>
            </a:r>
            <a:r>
              <a:rPr lang="en" b="1" i="1" dirty="0"/>
              <a:t> both </a:t>
            </a:r>
            <a:r>
              <a:rPr lang="en" dirty="0"/>
              <a:t>knowledge </a:t>
            </a:r>
            <a:r>
              <a:rPr lang="en" b="1" i="1" dirty="0"/>
              <a:t>and</a:t>
            </a:r>
            <a:r>
              <a:rPr lang="en" dirty="0"/>
              <a:t> perception</a:t>
            </a:r>
          </a:p>
          <a:p>
            <a:pPr marL="457200" marR="0" lvl="0" indent="-228600" algn="l" rtl="0">
              <a:lnSpc>
                <a:spcPct val="150000"/>
              </a:lnSpc>
              <a:spcBef>
                <a:spcPts val="0"/>
              </a:spcBef>
              <a:spcAft>
                <a:spcPts val="1600"/>
              </a:spcAft>
              <a:buChar char="●"/>
            </a:pPr>
            <a:r>
              <a:rPr lang="en-US" dirty="0"/>
              <a:t>Fully integrate learning of semantic parsing, dialog, and grounding in a complete robotic system and evaluate by training and testing with dialogs with end users on real-world tasks.</a:t>
            </a:r>
            <a:endParaRPr lang="en" dirty="0"/>
          </a:p>
        </p:txBody>
      </p:sp>
      <p:sp>
        <p:nvSpPr>
          <p:cNvPr id="1457" name="Shape 145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45</a:t>
            </a:fld>
            <a:endParaRPr lang="e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B8D6A-9A53-4652-96CE-3BB1B892193C}"/>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1EF299A4-3E11-42CF-9747-F2766AC6C5F3}"/>
              </a:ext>
            </a:extLst>
          </p:cNvPr>
          <p:cNvSpPr>
            <a:spLocks noGrp="1"/>
          </p:cNvSpPr>
          <p:nvPr>
            <p:ph type="body" idx="1"/>
          </p:nvPr>
        </p:nvSpPr>
        <p:spPr/>
        <p:txBody>
          <a:bodyPr/>
          <a:lstStyle/>
          <a:p>
            <a:pPr marL="285750" indent="-285750">
              <a:buFont typeface="Arial" panose="020B0604020202020204" pitchFamily="34" charset="0"/>
              <a:buChar char="•"/>
            </a:pPr>
            <a:r>
              <a:rPr lang="en-US" dirty="0"/>
              <a:t>Robots that learn language from dialogs with end users.</a:t>
            </a:r>
          </a:p>
          <a:p>
            <a:pPr marL="285750" indent="-285750">
              <a:buFont typeface="Arial" panose="020B0604020202020204" pitchFamily="34" charset="0"/>
              <a:buChar char="•"/>
            </a:pPr>
            <a:r>
              <a:rPr lang="en-US" dirty="0"/>
              <a:t>Integrated learning of </a:t>
            </a:r>
            <a:r>
              <a:rPr lang="en-US" b="1" i="1" dirty="0"/>
              <a:t>both </a:t>
            </a:r>
            <a:r>
              <a:rPr lang="en-US" dirty="0"/>
              <a:t>semantic parsers </a:t>
            </a:r>
            <a:r>
              <a:rPr lang="en-US" b="1" i="1" dirty="0"/>
              <a:t>and </a:t>
            </a:r>
            <a:r>
              <a:rPr lang="en-US" dirty="0"/>
              <a:t>dialog strategies from natural dialogs.</a:t>
            </a:r>
          </a:p>
          <a:p>
            <a:pPr marL="285750" indent="-285750">
              <a:buFont typeface="Arial" panose="020B0604020202020204" pitchFamily="34" charset="0"/>
              <a:buChar char="•"/>
            </a:pPr>
            <a:r>
              <a:rPr lang="en-US" b="1" i="1" dirty="0"/>
              <a:t>Multi-modal</a:t>
            </a:r>
            <a:r>
              <a:rPr lang="en-US" dirty="0"/>
              <a:t> language grounding using a fun, interactive game with users.</a:t>
            </a:r>
          </a:p>
        </p:txBody>
      </p:sp>
    </p:spTree>
    <p:extLst>
      <p:ext uri="{BB962C8B-B14F-4D97-AF65-F5344CB8AC3E}">
        <p14:creationId xmlns:p14="http://schemas.microsoft.com/office/powerpoint/2010/main" val="1536738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Natural Language Understanding for Robots</a:t>
            </a:r>
          </a:p>
        </p:txBody>
      </p:sp>
      <p:sp>
        <p:nvSpPr>
          <p:cNvPr id="103" name="Shape 103"/>
          <p:cNvSpPr/>
          <p:nvPr/>
        </p:nvSpPr>
        <p:spPr>
          <a:xfrm>
            <a:off x="2460325" y="1216450"/>
            <a:ext cx="3591900" cy="1447200"/>
          </a:xfrm>
          <a:prstGeom prst="wedgeEllipseCallout">
            <a:avLst>
              <a:gd name="adj1" fmla="val -20833"/>
              <a:gd name="adj2" fmla="val 62500"/>
            </a:avLst>
          </a:prstGeom>
          <a:solidFill>
            <a:schemeClr val="lt2"/>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solidFill>
                  <a:srgbClr val="4A86E8"/>
                </a:solidFill>
              </a:rPr>
              <a:t>Go</a:t>
            </a:r>
            <a:r>
              <a:rPr lang="en" sz="1800"/>
              <a:t> to </a:t>
            </a:r>
            <a:r>
              <a:rPr lang="en" sz="1800">
                <a:solidFill>
                  <a:srgbClr val="980000"/>
                </a:solidFill>
              </a:rPr>
              <a:t>Alice’s office</a:t>
            </a:r>
            <a:r>
              <a:rPr lang="en" sz="1800"/>
              <a:t> and </a:t>
            </a:r>
            <a:r>
              <a:rPr lang="en" sz="1800">
                <a:solidFill>
                  <a:srgbClr val="4A86E8"/>
                </a:solidFill>
              </a:rPr>
              <a:t>get</a:t>
            </a:r>
            <a:r>
              <a:rPr lang="en" sz="1800"/>
              <a:t> the light mug for </a:t>
            </a:r>
            <a:r>
              <a:rPr lang="en" sz="1800">
                <a:solidFill>
                  <a:srgbClr val="980000"/>
                </a:solidFill>
              </a:rPr>
              <a:t>the chair</a:t>
            </a:r>
            <a:r>
              <a:rPr lang="en" sz="1800"/>
              <a:t>.</a:t>
            </a:r>
          </a:p>
        </p:txBody>
      </p:sp>
      <p:sp>
        <p:nvSpPr>
          <p:cNvPr id="104" name="Shape 104"/>
          <p:cNvSpPr txBox="1">
            <a:spLocks noGrp="1"/>
          </p:cNvSpPr>
          <p:nvPr>
            <p:ph type="body" idx="1"/>
          </p:nvPr>
        </p:nvSpPr>
        <p:spPr>
          <a:xfrm>
            <a:off x="311700" y="3014775"/>
            <a:ext cx="8520600" cy="1706400"/>
          </a:xfrm>
          <a:prstGeom prst="rect">
            <a:avLst/>
          </a:prstGeom>
        </p:spPr>
        <p:txBody>
          <a:bodyPr lIns="91425" tIns="91425" rIns="91425" bIns="91425" anchor="t" anchorCtr="0">
            <a:noAutofit/>
          </a:bodyPr>
          <a:lstStyle/>
          <a:p>
            <a:pPr marL="457200" lvl="0" indent="-228600" rtl="0">
              <a:lnSpc>
                <a:spcPct val="150000"/>
              </a:lnSpc>
              <a:spcBef>
                <a:spcPts val="0"/>
              </a:spcBef>
              <a:buChar char="●"/>
            </a:pPr>
            <a:r>
              <a:rPr lang="en">
                <a:solidFill>
                  <a:srgbClr val="4A86E8"/>
                </a:solidFill>
              </a:rPr>
              <a:t>Commands</a:t>
            </a:r>
            <a:r>
              <a:rPr lang="en"/>
              <a:t> that need to be actualized through robot action</a:t>
            </a:r>
          </a:p>
          <a:p>
            <a:pPr marL="457200" lvl="0" indent="-228600" rtl="0">
              <a:lnSpc>
                <a:spcPct val="150000"/>
              </a:lnSpc>
              <a:spcBef>
                <a:spcPts val="0"/>
              </a:spcBef>
              <a:buChar char="●"/>
            </a:pPr>
            <a:r>
              <a:rPr lang="en">
                <a:solidFill>
                  <a:srgbClr val="980000"/>
                </a:solidFill>
              </a:rPr>
              <a:t>World knowledge</a:t>
            </a:r>
            <a:r>
              <a:rPr lang="en"/>
              <a:t> about people and the surrounding office space</a:t>
            </a:r>
          </a:p>
        </p:txBody>
      </p:sp>
      <p:sp>
        <p:nvSpPr>
          <p:cNvPr id="105" name="Shape 10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Natural Language Understanding for Robots</a:t>
            </a:r>
          </a:p>
        </p:txBody>
      </p:sp>
      <p:sp>
        <p:nvSpPr>
          <p:cNvPr id="111" name="Shape 111"/>
          <p:cNvSpPr/>
          <p:nvPr/>
        </p:nvSpPr>
        <p:spPr>
          <a:xfrm>
            <a:off x="2460325" y="1216450"/>
            <a:ext cx="3591900" cy="1447200"/>
          </a:xfrm>
          <a:prstGeom prst="wedgeEllipseCallout">
            <a:avLst>
              <a:gd name="adj1" fmla="val -20833"/>
              <a:gd name="adj2" fmla="val 62500"/>
            </a:avLst>
          </a:prstGeom>
          <a:solidFill>
            <a:schemeClr val="lt2"/>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solidFill>
                  <a:srgbClr val="4A86E8"/>
                </a:solidFill>
              </a:rPr>
              <a:t>Go</a:t>
            </a:r>
            <a:r>
              <a:rPr lang="en" sz="1800"/>
              <a:t> to </a:t>
            </a:r>
            <a:r>
              <a:rPr lang="en" sz="1800">
                <a:solidFill>
                  <a:srgbClr val="980000"/>
                </a:solidFill>
              </a:rPr>
              <a:t>Alice’s office</a:t>
            </a:r>
            <a:r>
              <a:rPr lang="en" sz="1800"/>
              <a:t> and </a:t>
            </a:r>
            <a:r>
              <a:rPr lang="en" sz="1800">
                <a:solidFill>
                  <a:srgbClr val="4A86E8"/>
                </a:solidFill>
              </a:rPr>
              <a:t>get</a:t>
            </a:r>
            <a:r>
              <a:rPr lang="en" sz="1800"/>
              <a:t> the </a:t>
            </a:r>
            <a:r>
              <a:rPr lang="en" sz="1800">
                <a:solidFill>
                  <a:srgbClr val="9900FF"/>
                </a:solidFill>
              </a:rPr>
              <a:t>light mug</a:t>
            </a:r>
            <a:r>
              <a:rPr lang="en" sz="1800"/>
              <a:t> for </a:t>
            </a:r>
            <a:r>
              <a:rPr lang="en" sz="1800">
                <a:solidFill>
                  <a:srgbClr val="980000"/>
                </a:solidFill>
              </a:rPr>
              <a:t>the chair</a:t>
            </a:r>
            <a:r>
              <a:rPr lang="en" sz="1800"/>
              <a:t>.</a:t>
            </a:r>
          </a:p>
        </p:txBody>
      </p:sp>
      <p:sp>
        <p:nvSpPr>
          <p:cNvPr id="112" name="Shape 112"/>
          <p:cNvSpPr txBox="1">
            <a:spLocks noGrp="1"/>
          </p:cNvSpPr>
          <p:nvPr>
            <p:ph type="body" idx="1"/>
          </p:nvPr>
        </p:nvSpPr>
        <p:spPr>
          <a:xfrm>
            <a:off x="311700" y="3014775"/>
            <a:ext cx="8520600" cy="1706400"/>
          </a:xfrm>
          <a:prstGeom prst="rect">
            <a:avLst/>
          </a:prstGeom>
        </p:spPr>
        <p:txBody>
          <a:bodyPr lIns="91425" tIns="91425" rIns="91425" bIns="91425" anchor="t" anchorCtr="0">
            <a:noAutofit/>
          </a:bodyPr>
          <a:lstStyle/>
          <a:p>
            <a:pPr marL="457200" lvl="0" indent="-228600" rtl="0">
              <a:lnSpc>
                <a:spcPct val="150000"/>
              </a:lnSpc>
              <a:spcBef>
                <a:spcPts val="0"/>
              </a:spcBef>
              <a:buChar char="●"/>
            </a:pPr>
            <a:r>
              <a:rPr lang="en">
                <a:solidFill>
                  <a:srgbClr val="4A86E8"/>
                </a:solidFill>
              </a:rPr>
              <a:t>Commands</a:t>
            </a:r>
            <a:r>
              <a:rPr lang="en"/>
              <a:t> that need to be actualized through robot action</a:t>
            </a:r>
          </a:p>
          <a:p>
            <a:pPr marL="457200" lvl="0" indent="-228600" rtl="0">
              <a:lnSpc>
                <a:spcPct val="150000"/>
              </a:lnSpc>
              <a:spcBef>
                <a:spcPts val="0"/>
              </a:spcBef>
              <a:buChar char="●"/>
            </a:pPr>
            <a:r>
              <a:rPr lang="en">
                <a:solidFill>
                  <a:srgbClr val="980000"/>
                </a:solidFill>
              </a:rPr>
              <a:t>World knowledge</a:t>
            </a:r>
            <a:r>
              <a:rPr lang="en"/>
              <a:t> about people and the surrounding office space</a:t>
            </a:r>
          </a:p>
          <a:p>
            <a:pPr marL="457200" lvl="0" indent="-228600" rtl="0">
              <a:lnSpc>
                <a:spcPct val="150000"/>
              </a:lnSpc>
              <a:spcBef>
                <a:spcPts val="0"/>
              </a:spcBef>
              <a:buChar char="●"/>
            </a:pPr>
            <a:r>
              <a:rPr lang="en">
                <a:solidFill>
                  <a:srgbClr val="9900FF"/>
                </a:solidFill>
              </a:rPr>
              <a:t>Perception information </a:t>
            </a:r>
            <a:r>
              <a:rPr lang="en"/>
              <a:t>to identify referent object</a:t>
            </a:r>
          </a:p>
        </p:txBody>
      </p:sp>
      <p:sp>
        <p:nvSpPr>
          <p:cNvPr id="113" name="Shape 1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rtl="0">
              <a:spcBef>
                <a:spcPts val="0"/>
              </a:spcBef>
              <a:buNone/>
            </a:pPr>
            <a:r>
              <a:rPr lang="en"/>
              <a:t>Learning to Interpret Natural Language Commands through Human-Robot Dialog  </a:t>
            </a:r>
          </a:p>
        </p:txBody>
      </p:sp>
      <p:sp>
        <p:nvSpPr>
          <p:cNvPr id="213" name="Shape 2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7</a:t>
            </a:fld>
            <a:endParaRPr lang="en"/>
          </a:p>
        </p:txBody>
      </p:sp>
      <p:grpSp>
        <p:nvGrpSpPr>
          <p:cNvPr id="214" name="Shape 214"/>
          <p:cNvGrpSpPr/>
          <p:nvPr/>
        </p:nvGrpSpPr>
        <p:grpSpPr>
          <a:xfrm>
            <a:off x="2485500" y="1296025"/>
            <a:ext cx="4173000" cy="3760800"/>
            <a:chOff x="271900" y="1180450"/>
            <a:chExt cx="4173000" cy="3760800"/>
          </a:xfrm>
        </p:grpSpPr>
        <p:sp>
          <p:nvSpPr>
            <p:cNvPr id="215" name="Shape 215"/>
            <p:cNvSpPr/>
            <p:nvPr/>
          </p:nvSpPr>
          <p:spPr>
            <a:xfrm>
              <a:off x="271900" y="1180450"/>
              <a:ext cx="4173000" cy="37608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1800"/>
            </a:p>
          </p:txBody>
        </p:sp>
        <p:sp>
          <p:nvSpPr>
            <p:cNvPr id="216" name="Shape 216"/>
            <p:cNvSpPr/>
            <p:nvPr/>
          </p:nvSpPr>
          <p:spPr>
            <a:xfrm>
              <a:off x="1512600" y="3874875"/>
              <a:ext cx="1697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dirty="0"/>
                <a:t>Semantic Parsing</a:t>
              </a:r>
            </a:p>
          </p:txBody>
        </p:sp>
        <p:sp>
          <p:nvSpPr>
            <p:cNvPr id="217" name="Shape 217"/>
            <p:cNvSpPr/>
            <p:nvPr/>
          </p:nvSpPr>
          <p:spPr>
            <a:xfrm>
              <a:off x="590525" y="2214750"/>
              <a:ext cx="1697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t>Commanding Robots</a:t>
              </a:r>
            </a:p>
          </p:txBody>
        </p:sp>
        <p:sp>
          <p:nvSpPr>
            <p:cNvPr id="218" name="Shape 218"/>
            <p:cNvSpPr/>
            <p:nvPr/>
          </p:nvSpPr>
          <p:spPr>
            <a:xfrm>
              <a:off x="2437350" y="2214750"/>
              <a:ext cx="1697100" cy="5727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t>Dialog</a:t>
              </a:r>
            </a:p>
          </p:txBody>
        </p:sp>
        <p:sp>
          <p:nvSpPr>
            <p:cNvPr id="219" name="Shape 219"/>
            <p:cNvSpPr/>
            <p:nvPr/>
          </p:nvSpPr>
          <p:spPr>
            <a:xfrm>
              <a:off x="1509850" y="3043250"/>
              <a:ext cx="1697100" cy="572700"/>
            </a:xfrm>
            <a:prstGeom prst="rect">
              <a:avLst/>
            </a:prstGeom>
            <a:solidFill>
              <a:srgbClr val="98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dirty="0">
                  <a:solidFill>
                    <a:schemeClr val="lt1"/>
                  </a:solidFill>
                </a:rPr>
                <a:t>Thomason et al., IJCAI-2015</a:t>
              </a:r>
            </a:p>
          </p:txBody>
        </p:sp>
        <p:cxnSp>
          <p:nvCxnSpPr>
            <p:cNvPr id="220" name="Shape 220"/>
            <p:cNvCxnSpPr>
              <a:stCxn id="216" idx="0"/>
              <a:endCxn id="219" idx="2"/>
            </p:cNvCxnSpPr>
            <p:nvPr/>
          </p:nvCxnSpPr>
          <p:spPr>
            <a:xfrm rot="10800000">
              <a:off x="2358450" y="3615975"/>
              <a:ext cx="2700" cy="258900"/>
            </a:xfrm>
            <a:prstGeom prst="straightConnector1">
              <a:avLst/>
            </a:prstGeom>
            <a:noFill/>
            <a:ln w="9525" cap="flat" cmpd="sng">
              <a:solidFill>
                <a:schemeClr val="dk2"/>
              </a:solidFill>
              <a:prstDash val="solid"/>
              <a:round/>
              <a:headEnd type="none" w="lg" len="lg"/>
              <a:tailEnd type="none" w="lg" len="lg"/>
            </a:ln>
          </p:spPr>
        </p:cxnSp>
        <p:cxnSp>
          <p:nvCxnSpPr>
            <p:cNvPr id="221" name="Shape 221"/>
            <p:cNvCxnSpPr>
              <a:stCxn id="217" idx="2"/>
              <a:endCxn id="219" idx="0"/>
            </p:cNvCxnSpPr>
            <p:nvPr/>
          </p:nvCxnSpPr>
          <p:spPr>
            <a:xfrm>
              <a:off x="1439075" y="2787450"/>
              <a:ext cx="919200" cy="255900"/>
            </a:xfrm>
            <a:prstGeom prst="straightConnector1">
              <a:avLst/>
            </a:prstGeom>
            <a:noFill/>
            <a:ln w="9525" cap="flat" cmpd="sng">
              <a:solidFill>
                <a:schemeClr val="dk2"/>
              </a:solidFill>
              <a:prstDash val="solid"/>
              <a:round/>
              <a:headEnd type="none" w="lg" len="lg"/>
              <a:tailEnd type="none" w="lg" len="lg"/>
            </a:ln>
          </p:spPr>
        </p:cxnSp>
        <p:cxnSp>
          <p:nvCxnSpPr>
            <p:cNvPr id="222" name="Shape 222"/>
            <p:cNvCxnSpPr>
              <a:stCxn id="218" idx="2"/>
              <a:endCxn id="219" idx="0"/>
            </p:cNvCxnSpPr>
            <p:nvPr/>
          </p:nvCxnSpPr>
          <p:spPr>
            <a:xfrm flipH="1">
              <a:off x="2358300" y="2787450"/>
              <a:ext cx="927600" cy="255900"/>
            </a:xfrm>
            <a:prstGeom prst="straightConnector1">
              <a:avLst/>
            </a:prstGeom>
            <a:noFill/>
            <a:ln w="9525" cap="flat" cmpd="sng">
              <a:solidFill>
                <a:schemeClr val="dk2"/>
              </a:solidFill>
              <a:prstDash val="solid"/>
              <a:round/>
              <a:headEnd type="none" w="lg" len="lg"/>
              <a:tailEnd type="none" w="lg" len="lg"/>
            </a:ln>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8</a:t>
            </a:fld>
            <a:endParaRPr lang="en"/>
          </a:p>
        </p:txBody>
      </p:sp>
      <p:pic>
        <p:nvPicPr>
          <p:cNvPr id="243" name="Shape 243"/>
          <p:cNvPicPr preferRelativeResize="0"/>
          <p:nvPr/>
        </p:nvPicPr>
        <p:blipFill>
          <a:blip r:embed="rId3">
            <a:alphaModFix/>
          </a:blip>
          <a:stretch>
            <a:fillRect/>
          </a:stretch>
        </p:blipFill>
        <p:spPr>
          <a:xfrm>
            <a:off x="1566862" y="1147762"/>
            <a:ext cx="6315075" cy="3457575"/>
          </a:xfrm>
          <a:prstGeom prst="rect">
            <a:avLst/>
          </a:prstGeom>
          <a:noFill/>
          <a:ln>
            <a:noFill/>
          </a:ln>
        </p:spPr>
      </p:pic>
      <p:sp>
        <p:nvSpPr>
          <p:cNvPr id="244" name="Shape 24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Dialog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marL="457200" lvl="0" indent="-228600" rtl="0">
              <a:spcBef>
                <a:spcPts val="0"/>
              </a:spcBef>
              <a:buChar char="+"/>
            </a:pPr>
            <a:r>
              <a:rPr lang="en"/>
              <a:t>Commanding Robots</a:t>
            </a:r>
          </a:p>
        </p:txBody>
      </p:sp>
      <p:sp>
        <p:nvSpPr>
          <p:cNvPr id="250" name="Shape 25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pPr lvl="0" rtl="0">
                <a:spcBef>
                  <a:spcPts val="0"/>
                </a:spcBef>
                <a:buNone/>
              </a:pPr>
              <a:t>9</a:t>
            </a:fld>
            <a:endParaRPr lang="en"/>
          </a:p>
        </p:txBody>
      </p:sp>
      <p:pic>
        <p:nvPicPr>
          <p:cNvPr id="251" name="Shape 251"/>
          <p:cNvPicPr preferRelativeResize="0"/>
          <p:nvPr/>
        </p:nvPicPr>
        <p:blipFill>
          <a:blip r:embed="rId3">
            <a:alphaModFix/>
          </a:blip>
          <a:stretch>
            <a:fillRect/>
          </a:stretch>
        </p:blipFill>
        <p:spPr>
          <a:xfrm>
            <a:off x="2706998" y="1503273"/>
            <a:ext cx="5632149" cy="3330675"/>
          </a:xfrm>
          <a:prstGeom prst="rect">
            <a:avLst/>
          </a:prstGeom>
          <a:noFill/>
          <a:ln>
            <a:noFill/>
          </a:ln>
        </p:spPr>
      </p:pic>
      <p:sp>
        <p:nvSpPr>
          <p:cNvPr id="252" name="Shape 252"/>
          <p:cNvSpPr txBox="1"/>
          <p:nvPr/>
        </p:nvSpPr>
        <p:spPr>
          <a:xfrm>
            <a:off x="221325" y="3896775"/>
            <a:ext cx="3707700" cy="1227000"/>
          </a:xfrm>
          <a:prstGeom prst="rect">
            <a:avLst/>
          </a:prstGeom>
          <a:noFill/>
          <a:ln>
            <a:noFill/>
          </a:ln>
        </p:spPr>
        <p:txBody>
          <a:bodyPr lIns="91425" tIns="91425" rIns="91425" bIns="91425" anchor="ctr" anchorCtr="0">
            <a:noAutofit/>
          </a:bodyPr>
          <a:lstStyle/>
          <a:p>
            <a:pPr lvl="0" rtl="0">
              <a:lnSpc>
                <a:spcPct val="150000"/>
              </a:lnSpc>
              <a:spcBef>
                <a:spcPts val="0"/>
              </a:spcBef>
              <a:spcAft>
                <a:spcPts val="1600"/>
              </a:spcAft>
              <a:buNone/>
            </a:pPr>
            <a:r>
              <a:rPr lang="en" sz="1800">
                <a:solidFill>
                  <a:schemeClr val="dk2"/>
                </a:solidFill>
              </a:rPr>
              <a:t>Dialog can be used for commanding robots</a:t>
            </a:r>
            <a:br>
              <a:rPr lang="en" sz="1800">
                <a:solidFill>
                  <a:schemeClr val="dk2"/>
                </a:solidFill>
              </a:rPr>
            </a:br>
            <a:r>
              <a:rPr lang="en" sz="1800">
                <a:solidFill>
                  <a:schemeClr val="dk2"/>
                </a:solidFill>
              </a:rPr>
              <a:t>[Matuszek, 2012; Mohan, 2012]</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ls">
  <a:themeElements>
    <a:clrScheme name="">
      <a:dk1>
        <a:srgbClr val="000000"/>
      </a:dk1>
      <a:lt1>
        <a:srgbClr val="FFFFFF"/>
      </a:lt1>
      <a:dk2>
        <a:srgbClr val="3333FF"/>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66"/>
      </a:hlink>
      <a:folHlink>
        <a:srgbClr val="B2B2B2"/>
      </a:folHlink>
    </a:clrScheme>
    <a:fontScheme name="model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odels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dels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dels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dels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del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del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del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3 White Backgrou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TotalTime>
  <Words>2129</Words>
  <Application>Microsoft Office PowerPoint</Application>
  <PresentationFormat>On-screen Show (16:9)</PresentationFormat>
  <Paragraphs>301</Paragraphs>
  <Slides>46</Slides>
  <Notes>44</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46</vt:i4>
      </vt:variant>
    </vt:vector>
  </HeadingPairs>
  <TitlesOfParts>
    <vt:vector size="54" baseType="lpstr">
      <vt:lpstr>Times New Roman</vt:lpstr>
      <vt:lpstr>Cambria</vt:lpstr>
      <vt:lpstr>Calibri</vt:lpstr>
      <vt:lpstr>Helvetica</vt:lpstr>
      <vt:lpstr>Arial</vt:lpstr>
      <vt:lpstr>simple-light-2</vt:lpstr>
      <vt:lpstr>models</vt:lpstr>
      <vt:lpstr>4-3 White Backgroud</vt:lpstr>
      <vt:lpstr>Robots that Learn  Grounded Language  Through Interactive Dialog</vt:lpstr>
      <vt:lpstr>Learning from Interactive Dialog</vt:lpstr>
      <vt:lpstr>Natural Language Understanding for Robots</vt:lpstr>
      <vt:lpstr>Natural Language Understanding for Robots</vt:lpstr>
      <vt:lpstr>Natural Language Understanding for Robots</vt:lpstr>
      <vt:lpstr>Natural Language Understanding for Robots</vt:lpstr>
      <vt:lpstr>Learning to Interpret Natural Language Commands through Human-Robot Dialog  </vt:lpstr>
      <vt:lpstr>Dialog</vt:lpstr>
      <vt:lpstr>Commanding Robots</vt:lpstr>
      <vt:lpstr>Background: Semantic Parsing</vt:lpstr>
      <vt:lpstr>Generating New Training Examples from Dialog</vt:lpstr>
      <vt:lpstr>PowerPoint Presentation</vt:lpstr>
      <vt:lpstr>Generating New Training Examples</vt:lpstr>
      <vt:lpstr>Generating New Training Examples</vt:lpstr>
      <vt:lpstr>Generating New Training Examples</vt:lpstr>
      <vt:lpstr>Generating New Training Examples </vt:lpstr>
      <vt:lpstr>Experiments</vt:lpstr>
      <vt:lpstr>Mechanical Turk Experiment</vt:lpstr>
      <vt:lpstr>Mechanical Turk Survey Responses</vt:lpstr>
      <vt:lpstr>Mechanical Turk Dialog Turns</vt:lpstr>
      <vt:lpstr>Segbot Experiment</vt:lpstr>
      <vt:lpstr>Segbot Dialog Success</vt:lpstr>
      <vt:lpstr>Segbot Survey Responses</vt:lpstr>
      <vt:lpstr>Integrated Learning of Dialog Strategies and Semantic Parsing (Padmakumar et al., EACL-2017)</vt:lpstr>
      <vt:lpstr>Background: RL and POMDPs</vt:lpstr>
      <vt:lpstr>Clarification Dialogs as POMDPs</vt:lpstr>
      <vt:lpstr>Why is policy learning challenging?</vt:lpstr>
      <vt:lpstr>Why is policy learning challenging?</vt:lpstr>
      <vt:lpstr>Policy learning</vt:lpstr>
      <vt:lpstr>Hypotheses</vt:lpstr>
      <vt:lpstr>Systems</vt:lpstr>
      <vt:lpstr>Experiments - Metrics</vt:lpstr>
      <vt:lpstr>Results - Dialog Success</vt:lpstr>
      <vt:lpstr>Results - Dialog Length</vt:lpstr>
      <vt:lpstr>Results - user survey responses</vt:lpstr>
      <vt:lpstr>Learning Multi-Modal Grounded Linguistic Semantics by Playing “I Spy”</vt:lpstr>
      <vt:lpstr>PowerPoint Presentation</vt:lpstr>
      <vt:lpstr>PowerPoint Presentation</vt:lpstr>
      <vt:lpstr>Perceptual Language Grounding</vt:lpstr>
      <vt:lpstr>Multi-Modal Perceptual Grounding</vt:lpstr>
      <vt:lpstr>Human-robot Interaction</vt:lpstr>
      <vt:lpstr>Experiments</vt:lpstr>
      <vt:lpstr>Results for Robot Guesses</vt:lpstr>
      <vt:lpstr>Results for Predicate Agreement</vt:lpstr>
      <vt:lpstr>Other/Future Directions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Continuously Improving Robotic Natural Language Understanding with Semantic Parsing, Dialog, and Multi-modal Perception</dc:title>
  <dc:creator>Raymond Mooney</dc:creator>
  <cp:lastModifiedBy>Raymond Mooney</cp:lastModifiedBy>
  <cp:revision>22</cp:revision>
  <dcterms:modified xsi:type="dcterms:W3CDTF">2017-07-14T14:35:16Z</dcterms:modified>
</cp:coreProperties>
</file>